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80" r:id="rId4"/>
    <p:sldId id="257" r:id="rId5"/>
    <p:sldId id="258" r:id="rId6"/>
    <p:sldId id="283" r:id="rId7"/>
    <p:sldId id="264" r:id="rId8"/>
    <p:sldId id="296" r:id="rId9"/>
    <p:sldId id="306" r:id="rId10"/>
    <p:sldId id="265" r:id="rId11"/>
    <p:sldId id="267" r:id="rId12"/>
    <p:sldId id="266" r:id="rId13"/>
    <p:sldId id="263" r:id="rId14"/>
    <p:sldId id="262" r:id="rId15"/>
    <p:sldId id="261" r:id="rId16"/>
    <p:sldId id="305" r:id="rId17"/>
    <p:sldId id="295" r:id="rId18"/>
    <p:sldId id="288" r:id="rId19"/>
    <p:sldId id="259" r:id="rId20"/>
    <p:sldId id="284" r:id="rId21"/>
    <p:sldId id="268" r:id="rId22"/>
    <p:sldId id="269" r:id="rId23"/>
    <p:sldId id="270" r:id="rId24"/>
    <p:sldId id="289" r:id="rId25"/>
    <p:sldId id="297" r:id="rId26"/>
    <p:sldId id="271" r:id="rId27"/>
    <p:sldId id="272" r:id="rId28"/>
    <p:sldId id="291" r:id="rId29"/>
    <p:sldId id="292" r:id="rId30"/>
    <p:sldId id="290" r:id="rId31"/>
    <p:sldId id="304" r:id="rId32"/>
    <p:sldId id="294" r:id="rId33"/>
    <p:sldId id="287" r:id="rId34"/>
    <p:sldId id="260" r:id="rId35"/>
    <p:sldId id="285" r:id="rId36"/>
    <p:sldId id="275" r:id="rId37"/>
    <p:sldId id="273" r:id="rId38"/>
    <p:sldId id="274" r:id="rId39"/>
    <p:sldId id="276" r:id="rId40"/>
    <p:sldId id="277" r:id="rId41"/>
    <p:sldId id="299" r:id="rId42"/>
    <p:sldId id="307" r:id="rId43"/>
    <p:sldId id="278" r:id="rId44"/>
    <p:sldId id="300" r:id="rId45"/>
    <p:sldId id="298" r:id="rId46"/>
    <p:sldId id="308" r:id="rId47"/>
    <p:sldId id="303" r:id="rId48"/>
    <p:sldId id="301" r:id="rId49"/>
    <p:sldId id="293" r:id="rId50"/>
    <p:sldId id="286" r:id="rId51"/>
    <p:sldId id="282" r:id="rId52"/>
    <p:sldId id="281" r:id="rId53"/>
    <p:sldId id="27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4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3EDF4EC-7C03-422C-AF3F-AAEF4133C1BA}" type="datetimeFigureOut">
              <a:rPr lang="en-AU" smtClean="0"/>
              <a:pPr/>
              <a:t>19/10/2012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23E17B-8761-4277-9E52-7162F601C6A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exblog.com/?p=4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oocodechu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FooCodeChu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Services for software analysis, malware detection, and vulnerability research</a:t>
            </a:r>
          </a:p>
          <a:p>
            <a:endParaRPr lang="en-AU" dirty="0" smtClean="0"/>
          </a:p>
          <a:p>
            <a:r>
              <a:rPr lang="en-AU" dirty="0" err="1" smtClean="0"/>
              <a:t>Silvio</a:t>
            </a:r>
            <a:r>
              <a:rPr lang="en-AU" dirty="0" smtClean="0"/>
              <a:t> </a:t>
            </a:r>
            <a:r>
              <a:rPr lang="en-AU" dirty="0" err="1" smtClean="0"/>
              <a:t>Cesare</a:t>
            </a:r>
            <a:r>
              <a:rPr lang="en-AU" dirty="0" smtClean="0"/>
              <a:t> </a:t>
            </a:r>
            <a:r>
              <a:rPr lang="en-AU" smtClean="0"/>
              <a:t>&lt;silvio.cesare@gmail.com&gt;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Decompilation</a:t>
            </a:r>
            <a:r>
              <a:rPr lang="en-AU" dirty="0" smtClean="0"/>
              <a:t> of a Control Flow Graph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35696" y="2420888"/>
          <a:ext cx="5514975" cy="3500437"/>
        </p:xfrm>
        <a:graphic>
          <a:graphicData uri="http://schemas.openxmlformats.org/presentationml/2006/ole">
            <p:oleObj spid="_x0000_s3074" name="Visio" r:id="rId3" imgW="4539067" imgH="28793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Q-Grams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AU" dirty="0" smtClean="0"/>
              <a:t>Input is decompiled strings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Extract all possible fixed size substrings (q-grams)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Train 500 dominant q-grams</a:t>
            </a:r>
            <a:endParaRPr lang="en-A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284663" y="4581525"/>
          <a:ext cx="3729037" cy="1714500"/>
        </p:xfrm>
        <a:graphic>
          <a:graphicData uri="http://schemas.openxmlformats.org/presentationml/2006/ole">
            <p:oleObj spid="_x0000_s4098" name="Visio" r:id="rId3" imgW="1952744" imgH="89861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Program Similarity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AU" dirty="0" smtClean="0"/>
              <a:t>500 q-grams make a ‘feature vector’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Similarity using vector distance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01008"/>
            <a:ext cx="3241752" cy="31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Software similarity 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547664" y="2132856"/>
          <a:ext cx="6262762" cy="4325026"/>
        </p:xfrm>
        <a:graphic>
          <a:graphicData uri="http://schemas.openxmlformats.org/presentationml/2006/ole">
            <p:oleObj spid="_x0000_s1026" name="Visio" r:id="rId3" imgW="5017627" imgH="327490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887046" cy="57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636025" cy="539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- </a:t>
            </a:r>
            <a:r>
              <a:rPr lang="en-AU" dirty="0" err="1" smtClean="0"/>
              <a:t>Simseer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Give access to more classes of program ‘fingerprints’</a:t>
            </a:r>
          </a:p>
          <a:p>
            <a:pPr lvl="1"/>
            <a:r>
              <a:rPr lang="en-AU" dirty="0" smtClean="0"/>
              <a:t>Call graphs</a:t>
            </a:r>
          </a:p>
          <a:p>
            <a:pPr lvl="1"/>
            <a:r>
              <a:rPr lang="en-AU" dirty="0" err="1" smtClean="0"/>
              <a:t>Opcodes</a:t>
            </a:r>
            <a:endParaRPr lang="en-AU" dirty="0" smtClean="0"/>
          </a:p>
          <a:p>
            <a:pPr lvl="1"/>
            <a:r>
              <a:rPr lang="en-AU" dirty="0" smtClean="0"/>
              <a:t>Different similarity measures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Simseer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Simseer is effective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Efficient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Web service is free for public use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Clonewise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Detecting package clones and inferring security problems</a:t>
            </a:r>
            <a:endParaRPr lang="en-A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365104"/>
            <a:ext cx="3211240" cy="20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am I and why this talk?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AU" dirty="0" smtClean="0"/>
              <a:t>Ph.D. Student at Deakin University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Book Author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This talk covers some of my publically accessible Ph.D. research.</a:t>
            </a:r>
            <a:endParaRPr lang="en-A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96752"/>
            <a:ext cx="1517462" cy="218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09120"/>
            <a:ext cx="3104141" cy="20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Developers may “embed” or “clone” software from 3</a:t>
            </a:r>
            <a:r>
              <a:rPr lang="en-AU" baseline="30000" dirty="0" smtClean="0"/>
              <a:t>rd</a:t>
            </a:r>
            <a:r>
              <a:rPr lang="en-AU" dirty="0" smtClean="0"/>
              <a:t> party sources</a:t>
            </a:r>
          </a:p>
          <a:p>
            <a:pPr lvl="1"/>
            <a:r>
              <a:rPr lang="en-AU" dirty="0" smtClean="0"/>
              <a:t>Maintaining an internal copy of a library</a:t>
            </a:r>
          </a:p>
          <a:p>
            <a:pPr lvl="1">
              <a:spcAft>
                <a:spcPts val="1800"/>
              </a:spcAft>
            </a:pPr>
            <a:r>
              <a:rPr lang="en-AU" dirty="0" smtClean="0"/>
              <a:t>Forking a library</a:t>
            </a:r>
            <a:endParaRPr lang="en-AU" dirty="0"/>
          </a:p>
          <a:p>
            <a:pPr>
              <a:spcAft>
                <a:spcPts val="1800"/>
              </a:spcAft>
            </a:pPr>
            <a:r>
              <a:rPr lang="en-AU" dirty="0" err="1" smtClean="0"/>
              <a:t>Clonewise</a:t>
            </a:r>
            <a:r>
              <a:rPr lang="en-AU" dirty="0" smtClean="0"/>
              <a:t> detects if two packages share code</a:t>
            </a:r>
          </a:p>
          <a:p>
            <a:pPr>
              <a:spcAft>
                <a:spcPts val="1800"/>
              </a:spcAft>
            </a:pPr>
            <a:r>
              <a:rPr lang="en-AU" dirty="0" smtClean="0"/>
              <a:t>And if one package is entirely embedded in another.</a:t>
            </a: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6300192" y="5511414"/>
          <a:ext cx="2481308" cy="1140439"/>
        </p:xfrm>
        <a:graphic>
          <a:graphicData uri="http://schemas.openxmlformats.org/presentationml/2006/ole">
            <p:oleObj spid="_x0000_s25601" name="Visio" r:id="rId3" imgW="3195899" imgH="147468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Feature Extraction – Shared package clone detection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923928" y="2276872"/>
            <a:ext cx="4343400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N_Filenames_A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N_Filenames_Source_A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N_Filenames_B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N_Filenames_Source_B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N_Common_Filenames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N_Common_Similar_Filenames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N_Common_FilenameHashes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smtClean="0">
                <a:latin typeface="Courier New"/>
                <a:ea typeface="Times New Roman"/>
                <a:cs typeface="Times New Roman"/>
              </a:rPr>
              <a:t>N_Common_FilenameHash80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N_Common_ExactFilenameHash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N_Score_of_Common_Filename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N_Score_of_Common_Similar_Filename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N_Score_of_Common_FilenameHash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smtClean="0">
                <a:latin typeface="Courier New"/>
                <a:ea typeface="Times New Roman"/>
                <a:cs typeface="Times New Roman"/>
              </a:rPr>
              <a:t>N_Score_of_Common_FilenameHash80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smtClean="0">
                <a:latin typeface="Courier New"/>
                <a:ea typeface="Times New Roman"/>
                <a:cs typeface="Times New Roman"/>
              </a:rPr>
              <a:t>N_Score_of_Common_ExactFilenameHash80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N_Data_Common_Filenames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N_Data_Common_Similar_Filenames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N_Data_Common_FilenameHashes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smtClean="0">
                <a:latin typeface="Courier New"/>
                <a:ea typeface="Times New Roman"/>
                <a:cs typeface="Times New Roman"/>
              </a:rPr>
              <a:t>N_Data_Common_FilenameHash80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N_Data_Common_ExactFilenameHash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N_Data_Score_of_Common_Filename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N_Data_Score_of_Common_Similar_Filename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N_Data_Score_of_Common_FilenameHash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smtClean="0">
                <a:latin typeface="Courier New"/>
                <a:ea typeface="Times New Roman"/>
                <a:cs typeface="Times New Roman"/>
              </a:rPr>
              <a:t>N_Data_Score_of_Common_FilenameHash80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smtClean="0">
                <a:latin typeface="Courier New"/>
                <a:ea typeface="Times New Roman"/>
                <a:cs typeface="Times New Roman"/>
              </a:rPr>
              <a:t>N_Data_Score_of_Common_ExactFilenameHash80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N_Common_ExactHash</a:t>
            </a:r>
            <a:endParaRPr lang="en-AU" sz="4000" kern="800" dirty="0" smtClean="0">
              <a:latin typeface="Palatino"/>
              <a:ea typeface="Times New Roman"/>
              <a:cs typeface="Times New Roman"/>
            </a:endParaRPr>
          </a:p>
          <a:p>
            <a:pPr marL="342900" lvl="0" indent="-342900">
              <a:lnSpc>
                <a:spcPts val="1150"/>
              </a:lnSpc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AU" sz="1100" kern="0" dirty="0" err="1" smtClean="0">
                <a:latin typeface="Courier New"/>
                <a:ea typeface="Times New Roman"/>
                <a:cs typeface="Times New Roman"/>
              </a:rPr>
              <a:t>N_Common_DataExactHash</a:t>
            </a:r>
            <a:endParaRPr lang="en-AU" sz="4000" kern="800" dirty="0">
              <a:latin typeface="Palatino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AU" dirty="0" smtClean="0"/>
              <a:t>Consider feature vectors as n-dimensional points in space.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Linear classifiers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Non-linear classifiers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Decision trees</a:t>
            </a:r>
            <a:endParaRPr lang="en-A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788024" y="3789040"/>
          <a:ext cx="3676650" cy="2541588"/>
        </p:xfrm>
        <a:graphic>
          <a:graphicData uri="http://schemas.openxmlformats.org/presentationml/2006/ole">
            <p:oleObj spid="_x0000_s5122" name="Visio" r:id="rId3" imgW="4966621" imgH="327490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Feature Extraction – Embedded clone detection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51920" y="2420888"/>
            <a:ext cx="3539753" cy="33182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1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A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N_Filenames_A</a:t>
            </a:r>
            <a:endParaRPr kumimoji="0" lang="en-A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N_Filenames_Source_A</a:t>
            </a:r>
            <a:endParaRPr kumimoji="0" lang="en-A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N_Filenames_B</a:t>
            </a:r>
            <a:endParaRPr kumimoji="0" lang="en-A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N_Filenames_Source_B</a:t>
            </a:r>
            <a:endParaRPr kumimoji="0" lang="en-A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Percent_Match_In_A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Percent_Data_Match_In_A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Percent_Match_In_B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Percent_Data_Match_In_B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Percent_Score_In_A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Percent_Data_Score_In_A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Percent_Score_In_B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Percent_Data_Score_In_B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A_Has_Lib_In_Name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B_Has_Lib_In_Name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A_To_B_Ratio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A_To_B_Data_Ratio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N_Dependents_A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N_Dependents_B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Detecting copyright violations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AU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Identify embedded package clones.</a:t>
            </a:r>
            <a:endParaRPr lang="en-AU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Extract license information of each package.</a:t>
            </a:r>
            <a:endParaRPr lang="en-AU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For each GPL licensed embedded package clone:</a:t>
            </a:r>
            <a:endParaRPr lang="en-AU" dirty="0" smtClean="0"/>
          </a:p>
          <a:p>
            <a:pPr marL="925830" lvl="1" indent="-514350"/>
            <a:r>
              <a:rPr lang="en-US" sz="2800" dirty="0" smtClean="0"/>
              <a:t>Verify that the package it is embedded in is not licensing it under a permissive license.</a:t>
            </a:r>
            <a:endParaRPr lang="en-AU" sz="28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Automated Vulnerability Inference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AU" dirty="0" smtClean="0"/>
              <a:t>Take CVE, match CPE name to </a:t>
            </a:r>
            <a:r>
              <a:rPr lang="en-AU" dirty="0" err="1" smtClean="0"/>
              <a:t>Debian</a:t>
            </a:r>
            <a:r>
              <a:rPr lang="en-AU" dirty="0" smtClean="0"/>
              <a:t> package.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AU" dirty="0" smtClean="0"/>
              <a:t>Parse CVE summary and extract </a:t>
            </a:r>
            <a:r>
              <a:rPr lang="en-AU" dirty="0" err="1" smtClean="0"/>
              <a:t>vuln</a:t>
            </a:r>
            <a:r>
              <a:rPr lang="en-AU" dirty="0" smtClean="0"/>
              <a:t> filename.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AU" dirty="0" smtClean="0"/>
              <a:t>Find clones of package with similar filename.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AU" dirty="0" smtClean="0"/>
              <a:t>Trim dynamically linked clones.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AU" dirty="0" smtClean="0"/>
              <a:t>Is </a:t>
            </a:r>
            <a:r>
              <a:rPr lang="en-AU" dirty="0" err="1" smtClean="0"/>
              <a:t>vuln</a:t>
            </a:r>
            <a:r>
              <a:rPr lang="en-AU" dirty="0" smtClean="0"/>
              <a:t> affected clone already being tracked?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Package clone detection use-case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63688" y="2204864"/>
          <a:ext cx="5475288" cy="4232275"/>
        </p:xfrm>
        <a:graphic>
          <a:graphicData uri="http://schemas.openxmlformats.org/presentationml/2006/ole">
            <p:oleObj spid="_x0000_s7170" name="Visio" r:id="rId3" imgW="5475184" imgH="423302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Finding Vulnerabilities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3327648" cy="45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Shared package clone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99592" y="2564904"/>
          <a:ext cx="7467600" cy="3124200"/>
        </p:xfrm>
        <a:graphic>
          <a:graphicData uri="http://schemas.openxmlformats.org/drawingml/2006/table">
            <a:tbl>
              <a:tblPr/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Classifier</a:t>
                      </a:r>
                      <a:endParaRPr lang="en-AU" sz="18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TP/FN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FP/TN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TP Rate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FP Rate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Naïve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Bayes</a:t>
                      </a:r>
                      <a:endParaRPr lang="en-AU" sz="18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439/322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484/56296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57.69%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0.85%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Multilayer Perceptron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204/557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48/56732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26.81%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0.08%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C4.5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523/238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86/56694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68.73%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0.15%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Random Forest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533/228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60/56720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70.04%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0.11%</a:t>
                      </a:r>
                      <a:endParaRPr lang="en-AU" sz="18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Random Forest (0.8)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446/315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15/56765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58.61%</a:t>
                      </a:r>
                      <a:endParaRPr lang="en-AU" sz="18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0.03%</a:t>
                      </a:r>
                      <a:endParaRPr lang="en-AU" sz="18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Embedded clone detection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899592" y="2564904"/>
          <a:ext cx="7467600" cy="3124200"/>
        </p:xfrm>
        <a:graphic>
          <a:graphicData uri="http://schemas.openxmlformats.org/drawingml/2006/table">
            <a:tbl>
              <a:tblPr/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Classifier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TP/FN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FP/TN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TP Rate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FP Rate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Naïve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Bayes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718/43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6341/2808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94.35%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69.31%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Multilayer Perceptron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328/433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108/9041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43.10%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1.18%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C4.5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572/189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69/9080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75.16%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0.75%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Random Forest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554/207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68/9081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72.80%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0.74%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Asymmetric Bagging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699/62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615/8534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91.86%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6.72%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Research on software analysis, similarity, and classification</a:t>
            </a:r>
          </a:p>
          <a:p>
            <a:pPr lvl="1"/>
            <a:r>
              <a:rPr lang="en-AU" dirty="0" smtClean="0"/>
              <a:t>Malware detection and attribution</a:t>
            </a:r>
          </a:p>
          <a:p>
            <a:pPr lvl="1"/>
            <a:r>
              <a:rPr lang="en-AU" dirty="0" smtClean="0"/>
              <a:t>Incident response</a:t>
            </a:r>
          </a:p>
          <a:p>
            <a:pPr lvl="1"/>
            <a:r>
              <a:rPr lang="en-AU" dirty="0" smtClean="0"/>
              <a:t>Plagiarism detection</a:t>
            </a:r>
          </a:p>
          <a:p>
            <a:pPr lvl="1"/>
            <a:r>
              <a:rPr lang="en-AU" dirty="0" smtClean="0"/>
              <a:t>Software theft detection</a:t>
            </a:r>
          </a:p>
          <a:p>
            <a:pPr lvl="1">
              <a:spcAft>
                <a:spcPts val="3000"/>
              </a:spcAft>
            </a:pPr>
            <a:r>
              <a:rPr lang="en-AU" dirty="0" smtClean="0"/>
              <a:t>Vulnerability research</a:t>
            </a:r>
          </a:p>
          <a:p>
            <a:r>
              <a:rPr lang="en-AU" dirty="0" smtClean="0"/>
              <a:t>Three academic research tools free to use on my website.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Automatic detection of </a:t>
            </a:r>
            <a:r>
              <a:rPr lang="en-AU" smtClean="0"/>
              <a:t>suspicious clones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640" y="3140968"/>
          <a:ext cx="6096000" cy="2148840"/>
        </p:xfrm>
        <a:graphic>
          <a:graphicData uri="http://schemas.openxmlformats.org/drawingml/2006/table">
            <a:tbl>
              <a:tblPr/>
              <a:tblGrid>
                <a:gridCol w="3814877"/>
                <a:gridCol w="2281123"/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latin typeface="Times New Roman"/>
                          <a:ea typeface="Times New Roman"/>
                        </a:rPr>
                        <a:t>Package</a:t>
                      </a:r>
                      <a:endParaRPr lang="en-AU" sz="1600" cap="small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cap="small">
                          <a:latin typeface="Times New Roman"/>
                          <a:ea typeface="Times New Roman"/>
                        </a:rPr>
                        <a:t>Embedded Package</a:t>
                      </a:r>
                      <a:endParaRPr lang="en-AU" sz="1600" cap="small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latin typeface="Palatino"/>
                          <a:ea typeface="Times New Roman"/>
                          <a:cs typeface="Times New Roman"/>
                        </a:rPr>
                        <a:t>freevo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feedparser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latin typeface="Palatino"/>
                          <a:ea typeface="Times New Roman"/>
                          <a:cs typeface="Times New Roman"/>
                        </a:rPr>
                        <a:t>hedgewars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freetype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latin typeface="Palatino"/>
                          <a:ea typeface="Times New Roman"/>
                          <a:cs typeface="Times New Roman"/>
                        </a:rPr>
                        <a:t>ia32-libs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 smtClean="0">
                          <a:latin typeface="Palatino"/>
                          <a:ea typeface="Times New Roman"/>
                          <a:cs typeface="Times New Roman"/>
                        </a:rPr>
                        <a:t>*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latin typeface="Palatino"/>
                          <a:ea typeface="Times New Roman"/>
                          <a:cs typeface="Times New Roman"/>
                        </a:rPr>
                        <a:t>libtk-img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tiff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latin typeface="Palatino"/>
                          <a:ea typeface="Times New Roman"/>
                          <a:cs typeface="Times New Roman"/>
                        </a:rPr>
                        <a:t>likewise-open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curl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latin typeface="Palatino"/>
                          <a:ea typeface="Times New Roman"/>
                          <a:cs typeface="Times New Roman"/>
                        </a:rPr>
                        <a:t>luatex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poppler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latin typeface="Palatino"/>
                          <a:ea typeface="Times New Roman"/>
                          <a:cs typeface="Times New Roman"/>
                        </a:rPr>
                        <a:t>planet-</a:t>
                      </a:r>
                      <a:r>
                        <a:rPr lang="en-US" sz="1600" kern="800" dirty="0" err="1">
                          <a:latin typeface="Palatino"/>
                          <a:ea typeface="Times New Roman"/>
                          <a:cs typeface="Times New Roman"/>
                        </a:rPr>
                        <a:t>venus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feedparser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syslinux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latin typeface="Palatino"/>
                          <a:ea typeface="Times New Roman"/>
                          <a:cs typeface="Times New Roman"/>
                        </a:rPr>
                        <a:t>libpng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vnc4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 err="1">
                          <a:latin typeface="Palatino"/>
                          <a:ea typeface="Times New Roman"/>
                          <a:cs typeface="Times New Roman"/>
                        </a:rPr>
                        <a:t>freetype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Palatino"/>
                          <a:ea typeface="Times New Roman"/>
                          <a:cs typeface="Times New Roman"/>
                        </a:rPr>
                        <a:t>vtk</a:t>
                      </a:r>
                      <a:endParaRPr lang="en-AU" sz="16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latin typeface="Palatino"/>
                          <a:ea typeface="Times New Roman"/>
                          <a:cs typeface="Times New Roman"/>
                        </a:rPr>
                        <a:t>tiff</a:t>
                      </a:r>
                      <a:endParaRPr lang="en-AU" sz="16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- </a:t>
            </a:r>
            <a:r>
              <a:rPr lang="en-AU" dirty="0" err="1" smtClean="0"/>
              <a:t>Clonewise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Binary-level clone detection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Integrate into Linux distributions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Linux security teams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Clonewise</a:t>
            </a:r>
            <a:r>
              <a:rPr lang="en-AU" dirty="0" smtClean="0"/>
              <a:t>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en-AU" dirty="0" smtClean="0"/>
              <a:t>Practical clone detection in Linux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Improves manual only tracking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Has found bugs</a:t>
            </a:r>
          </a:p>
          <a:p>
            <a:pPr>
              <a:spcAft>
                <a:spcPts val="3000"/>
              </a:spcAft>
            </a:pPr>
            <a:r>
              <a:rPr lang="en-AU" dirty="0" err="1" smtClean="0"/>
              <a:t>Debian</a:t>
            </a:r>
            <a:r>
              <a:rPr lang="en-AU" dirty="0" smtClean="0"/>
              <a:t> Linux want to integrate it into infrastructure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Open source project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Web service to perform clone detection</a:t>
            </a:r>
            <a:endParaRPr lang="en-A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Bugwise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Detecting bugs in binaries using </a:t>
            </a:r>
            <a:r>
              <a:rPr lang="en-AU" dirty="0" err="1" smtClean="0"/>
              <a:t>decompilation</a:t>
            </a:r>
            <a:r>
              <a:rPr lang="en-AU" dirty="0" smtClean="0"/>
              <a:t> and data flow analysis</a:t>
            </a:r>
            <a:endParaRPr lang="en-AU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149080"/>
            <a:ext cx="11069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Detecting bugs in binary is useful</a:t>
            </a:r>
          </a:p>
          <a:p>
            <a:pPr lvl="1"/>
            <a:r>
              <a:rPr lang="en-AU" dirty="0" smtClean="0"/>
              <a:t>Black-box penetration testing</a:t>
            </a:r>
          </a:p>
          <a:p>
            <a:pPr lvl="1"/>
            <a:r>
              <a:rPr lang="en-AU" dirty="0" smtClean="0"/>
              <a:t>External audits and compliance</a:t>
            </a:r>
          </a:p>
          <a:p>
            <a:pPr lvl="1"/>
            <a:r>
              <a:rPr lang="en-AU" dirty="0" smtClean="0"/>
              <a:t>Quality </a:t>
            </a:r>
            <a:r>
              <a:rPr lang="en-AU" dirty="0" smtClean="0"/>
              <a:t>assurance of 3</a:t>
            </a:r>
            <a:r>
              <a:rPr lang="en-AU" baseline="30000" dirty="0" smtClean="0"/>
              <a:t>rd</a:t>
            </a:r>
            <a:r>
              <a:rPr lang="en-AU" dirty="0" smtClean="0"/>
              <a:t> party </a:t>
            </a:r>
            <a:r>
              <a:rPr lang="en-AU" dirty="0" smtClean="0"/>
              <a:t>software</a:t>
            </a:r>
          </a:p>
          <a:p>
            <a:pPr lvl="1"/>
            <a:r>
              <a:rPr lang="en-AU" dirty="0" smtClean="0"/>
              <a:t>Verification of compilation and </a:t>
            </a:r>
            <a:r>
              <a:rPr lang="en-AU" dirty="0" smtClean="0"/>
              <a:t>linkage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Wire – A formal language for binary analysis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AU" dirty="0" smtClean="0"/>
              <a:t>x86 is complex and big 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Wire is a low level RISC assembly style language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Translated from x86</a:t>
            </a:r>
          </a:p>
          <a:p>
            <a:pPr>
              <a:spcAft>
                <a:spcPts val="2400"/>
              </a:spcAft>
            </a:pPr>
            <a:r>
              <a:rPr lang="en-AU" dirty="0" smtClean="0"/>
              <a:t>Formally defined operational semantics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157192"/>
            <a:ext cx="5253303" cy="8382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056" y="6223992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LOAD instruction implements a memory read.</a:t>
            </a:r>
            <a:endParaRPr kumimoji="0" lang="en-A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Stack Pointer Inference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400" dirty="0" smtClean="0"/>
              <a:t>Proposed in </a:t>
            </a:r>
            <a:r>
              <a:rPr lang="en-AU" sz="2400" dirty="0" err="1" smtClean="0"/>
              <a:t>HexRays</a:t>
            </a:r>
            <a:r>
              <a:rPr lang="en-AU" sz="2400" dirty="0" smtClean="0"/>
              <a:t> </a:t>
            </a:r>
            <a:r>
              <a:rPr lang="en-AU" sz="2400" dirty="0" err="1" smtClean="0"/>
              <a:t>decompiler</a:t>
            </a:r>
            <a:r>
              <a:rPr lang="en-AU" sz="2400" dirty="0" smtClean="0"/>
              <a:t> - </a:t>
            </a:r>
            <a:r>
              <a:rPr lang="en-AU" sz="1800" dirty="0" smtClean="0">
                <a:hlinkClick r:id="rId2"/>
              </a:rPr>
              <a:t>http://www.hexblog.com/?p=42</a:t>
            </a:r>
            <a:endParaRPr lang="en-AU" sz="2400" dirty="0" smtClean="0"/>
          </a:p>
          <a:p>
            <a:pPr>
              <a:spcAft>
                <a:spcPts val="600"/>
              </a:spcAft>
            </a:pPr>
            <a:r>
              <a:rPr lang="en-AU" sz="2400" dirty="0" smtClean="0"/>
              <a:t>Estimate Stack Pointer (SP) in and out of basic block</a:t>
            </a:r>
          </a:p>
          <a:p>
            <a:pPr lvl="1">
              <a:spcAft>
                <a:spcPts val="600"/>
              </a:spcAft>
            </a:pPr>
            <a:r>
              <a:rPr lang="en-AU" sz="2000" dirty="0" smtClean="0"/>
              <a:t>By tracking and estimating SP modifications using linear </a:t>
            </a:r>
            <a:r>
              <a:rPr lang="en-AU" sz="2000" dirty="0" smtClean="0"/>
              <a:t>inequalities</a:t>
            </a:r>
            <a:endParaRPr lang="en-AU" sz="2000" dirty="0" smtClean="0"/>
          </a:p>
          <a:p>
            <a:pPr>
              <a:spcAft>
                <a:spcPts val="600"/>
              </a:spcAft>
            </a:pPr>
            <a:r>
              <a:rPr lang="en-AU" sz="2400" dirty="0" smtClean="0"/>
              <a:t>Solve.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14775"/>
            <a:ext cx="2787499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237312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/>
              <a:t>Picture from </a:t>
            </a:r>
            <a:r>
              <a:rPr lang="en-AU" sz="1100" dirty="0" err="1" smtClean="0"/>
              <a:t>HexRays</a:t>
            </a:r>
            <a:r>
              <a:rPr lang="en-AU" sz="1100" dirty="0" smtClean="0"/>
              <a:t> blog</a:t>
            </a:r>
            <a:r>
              <a:rPr lang="en-AU" dirty="0" smtClean="0"/>
              <a:t>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Decompilation</a:t>
            </a:r>
            <a:r>
              <a:rPr lang="en-AU" dirty="0" smtClean="0"/>
              <a:t> - Local Variable Recovery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Based on stack pointer inference</a:t>
            </a:r>
          </a:p>
          <a:p>
            <a:r>
              <a:rPr lang="en-AU" dirty="0" smtClean="0"/>
              <a:t>Access to memory offset to the stack</a:t>
            </a:r>
          </a:p>
          <a:p>
            <a:r>
              <a:rPr lang="en-AU" dirty="0" smtClean="0"/>
              <a:t>Replace with native Wire register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86201"/>
            <a:ext cx="4548040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Imark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	($0x80483f5, , )</a:t>
            </a:r>
          </a:p>
          <a:p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AddImm32	(%</a:t>
            </a:r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esp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(4), $0x1c, %</a:t>
            </a:r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temp_memreg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(12c))</a:t>
            </a:r>
          </a:p>
          <a:p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LoadMem32	(%</a:t>
            </a:r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temp_memreg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(12c), , %temp_op1d(66))</a:t>
            </a:r>
          </a:p>
          <a:p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Imark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	($0x80483f9, , )</a:t>
            </a:r>
          </a:p>
          <a:p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StoreMem32(%temp_op1d(66), , %</a:t>
            </a:r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esp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(4))</a:t>
            </a:r>
          </a:p>
          <a:p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Imark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	($0x80483fc, , )</a:t>
            </a:r>
          </a:p>
          <a:p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SubImm32	(%</a:t>
            </a:r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esp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(4), $0x4, %</a:t>
            </a:r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esp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(4))</a:t>
            </a:r>
          </a:p>
          <a:p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LoadImm32	($0x80483fc, , %temp_op1d(66))</a:t>
            </a:r>
          </a:p>
          <a:p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StoreMem32(%temp_op1d(66), , %</a:t>
            </a:r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esp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(4))</a:t>
            </a:r>
          </a:p>
          <a:p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Lcall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	(, , $0x80482f0)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343400"/>
            <a:ext cx="315342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Imark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	($0x80483f5, , )</a:t>
            </a:r>
          </a:p>
          <a:p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Imark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	($0x80483f9, , )</a:t>
            </a:r>
          </a:p>
          <a:p>
            <a:r>
              <a:rPr lang="en-AU" sz="1200" dirty="0" err="1" smtClean="0">
                <a:latin typeface="Courier New" pitchFamily="49" charset="0"/>
                <a:cs typeface="Courier New" pitchFamily="49" charset="0"/>
              </a:rPr>
              <a:t>Imark</a:t>
            </a:r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	($0x80483fc, , )</a:t>
            </a:r>
          </a:p>
          <a:p>
            <a:r>
              <a:rPr lang="en-AU" sz="1200" dirty="0" smtClean="0">
                <a:latin typeface="Courier New" pitchFamily="49" charset="0"/>
                <a:cs typeface="Courier New" pitchFamily="49" charset="0"/>
              </a:rPr>
              <a:t>Free	(%local_28(186bc), , )</a:t>
            </a:r>
            <a:endParaRPr lang="en-A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ym typeface="Wingdings" pitchFamily="2" charset="2"/>
              </a:rPr>
              <a:t>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Flow Analysis - Reaching Definitions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reaching definition is a definition of a variable that reaches a program point without being redefined.</a:t>
            </a:r>
          </a:p>
          <a:p>
            <a:endParaRPr lang="en-A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699792" y="2564904"/>
          <a:ext cx="7307263" cy="4883150"/>
        </p:xfrm>
        <a:graphic>
          <a:graphicData uri="http://schemas.openxmlformats.org/presentationml/2006/ole">
            <p:oleObj spid="_x0000_s8194" name="Visio" r:id="rId3" imgW="6124454" imgH="40925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Simseer</a:t>
            </a:r>
          </a:p>
          <a:p>
            <a:pPr>
              <a:spcAft>
                <a:spcPts val="3000"/>
              </a:spcAft>
            </a:pPr>
            <a:r>
              <a:rPr lang="en-AU" dirty="0" err="1" smtClean="0"/>
              <a:t>Clonewise</a:t>
            </a:r>
            <a:r>
              <a:rPr lang="en-AU" dirty="0" smtClean="0"/>
              <a:t> </a:t>
            </a:r>
          </a:p>
          <a:p>
            <a:pPr>
              <a:spcAft>
                <a:spcPts val="3000"/>
              </a:spcAft>
            </a:pPr>
            <a:r>
              <a:rPr lang="en-AU" dirty="0" err="1" smtClean="0"/>
              <a:t>Bugwise</a:t>
            </a:r>
            <a:endParaRPr lang="en-AU" dirty="0" smtClean="0"/>
          </a:p>
          <a:p>
            <a:pPr>
              <a:spcAft>
                <a:spcPts val="3000"/>
              </a:spcAft>
            </a:pPr>
            <a:r>
              <a:rPr lang="en-AU" dirty="0" smtClean="0"/>
              <a:t>Future Work and Conclusion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data flow problems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Upward Exposed Uses</a:t>
            </a:r>
          </a:p>
          <a:p>
            <a:pPr lvl="1">
              <a:spcAft>
                <a:spcPts val="2400"/>
              </a:spcAft>
            </a:pPr>
            <a:r>
              <a:rPr lang="en-AU" dirty="0" smtClean="0"/>
              <a:t>All uses of a definition</a:t>
            </a:r>
          </a:p>
          <a:p>
            <a:r>
              <a:rPr lang="en-AU" dirty="0" smtClean="0"/>
              <a:t>Live Variables</a:t>
            </a:r>
          </a:p>
          <a:p>
            <a:pPr lvl="1">
              <a:spcAft>
                <a:spcPts val="2400"/>
              </a:spcAft>
            </a:pPr>
            <a:r>
              <a:rPr lang="en-AU" dirty="0" smtClean="0"/>
              <a:t>A variable is live if it will be subsequently read without being redefined.</a:t>
            </a:r>
          </a:p>
          <a:p>
            <a:r>
              <a:rPr lang="en-AU" dirty="0" smtClean="0"/>
              <a:t>Reaching Copies</a:t>
            </a:r>
          </a:p>
          <a:p>
            <a:pPr lvl="1">
              <a:spcAft>
                <a:spcPts val="2400"/>
              </a:spcAft>
            </a:pPr>
            <a:r>
              <a:rPr lang="en-AU" dirty="0" smtClean="0"/>
              <a:t>The reach of a copy statement</a:t>
            </a:r>
          </a:p>
          <a:p>
            <a:r>
              <a:rPr lang="en-AU" dirty="0" smtClean="0"/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getenv</a:t>
            </a:r>
            <a:r>
              <a:rPr lang="en-AU" dirty="0" smtClean="0"/>
              <a:t>() bugs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Detect unsafe applications of </a:t>
            </a:r>
            <a:r>
              <a:rPr lang="en-AU" dirty="0" err="1" smtClean="0"/>
              <a:t>getenv</a:t>
            </a:r>
            <a:r>
              <a:rPr lang="en-AU" dirty="0" smtClean="0"/>
              <a:t>()</a:t>
            </a:r>
          </a:p>
          <a:p>
            <a:r>
              <a:rPr lang="en-AU" dirty="0" smtClean="0"/>
              <a:t>Example: </a:t>
            </a:r>
            <a:r>
              <a:rPr lang="en-AU" dirty="0" err="1" smtClean="0"/>
              <a:t>strcpy</a:t>
            </a:r>
            <a:r>
              <a:rPr lang="en-AU" dirty="0" smtClean="0"/>
              <a:t>(</a:t>
            </a:r>
            <a:r>
              <a:rPr lang="en-AU" dirty="0" err="1" smtClean="0"/>
              <a:t>buf,getenv</a:t>
            </a:r>
            <a:r>
              <a:rPr lang="en-AU" dirty="0" smtClean="0"/>
              <a:t>(“HOME”))</a:t>
            </a:r>
          </a:p>
          <a:p>
            <a:r>
              <a:rPr lang="en-AU" dirty="0" smtClean="0"/>
              <a:t>For each </a:t>
            </a:r>
            <a:r>
              <a:rPr lang="en-AU" dirty="0" err="1" smtClean="0"/>
              <a:t>getenv</a:t>
            </a:r>
            <a:r>
              <a:rPr lang="en-AU" dirty="0" smtClean="0"/>
              <a:t>()</a:t>
            </a:r>
          </a:p>
          <a:p>
            <a:pPr lvl="1"/>
            <a:r>
              <a:rPr lang="en-AU" dirty="0" smtClean="0"/>
              <a:t>If return value is live</a:t>
            </a:r>
          </a:p>
          <a:p>
            <a:pPr lvl="1"/>
            <a:r>
              <a:rPr lang="en-AU" dirty="0" smtClean="0"/>
              <a:t>And it’s the reaching definition to the 2</a:t>
            </a:r>
            <a:r>
              <a:rPr lang="en-AU" baseline="30000" dirty="0" smtClean="0"/>
              <a:t>nd</a:t>
            </a:r>
            <a:r>
              <a:rPr lang="en-AU" dirty="0" smtClean="0"/>
              <a:t> argument to </a:t>
            </a:r>
            <a:r>
              <a:rPr lang="en-AU" dirty="0" err="1" smtClean="0"/>
              <a:t>strcpy</a:t>
            </a:r>
            <a:r>
              <a:rPr lang="en-AU" dirty="0" smtClean="0"/>
              <a:t>()</a:t>
            </a:r>
          </a:p>
          <a:p>
            <a:pPr lvl="1"/>
            <a:r>
              <a:rPr lang="en-AU" dirty="0" smtClean="0"/>
              <a:t>Then warn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P.S. 2001 wants its bugs back.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Use-after-free Detection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each free(</a:t>
            </a:r>
            <a:r>
              <a:rPr lang="en-AU" dirty="0" err="1" smtClean="0"/>
              <a:t>ptr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If </a:t>
            </a:r>
            <a:r>
              <a:rPr lang="en-AU" dirty="0" err="1" smtClean="0"/>
              <a:t>ptr</a:t>
            </a:r>
            <a:r>
              <a:rPr lang="en-AU" dirty="0" smtClean="0"/>
              <a:t> live</a:t>
            </a:r>
          </a:p>
          <a:p>
            <a:pPr lvl="1"/>
            <a:r>
              <a:rPr lang="en-AU" dirty="0" smtClean="0"/>
              <a:t>Then warn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124200"/>
            <a:ext cx="386516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void f(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 x)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 *p = 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(10);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dowork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AU" b="1" dirty="0" smtClean="0">
                <a:latin typeface="Courier New" pitchFamily="49" charset="0"/>
                <a:cs typeface="Courier New" pitchFamily="49" charset="0"/>
              </a:rPr>
              <a:t>free(p);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if (x)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AU" b="1" dirty="0" smtClean="0">
                <a:latin typeface="Courier New" pitchFamily="49" charset="0"/>
                <a:cs typeface="Courier New" pitchFamily="49" charset="0"/>
              </a:rPr>
              <a:t>p[0] = 1;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Double Free Detection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each free(</a:t>
            </a:r>
            <a:r>
              <a:rPr lang="en-AU" dirty="0" err="1" smtClean="0"/>
              <a:t>ptr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If an upward exposed use of </a:t>
            </a:r>
            <a:r>
              <a:rPr lang="en-AU" dirty="0" err="1" smtClean="0"/>
              <a:t>ptr’s</a:t>
            </a:r>
            <a:r>
              <a:rPr lang="en-AU" dirty="0" smtClean="0"/>
              <a:t> definition is free(</a:t>
            </a:r>
            <a:r>
              <a:rPr lang="en-AU" dirty="0" err="1" smtClean="0"/>
              <a:t>ptr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Then warn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r>
              <a:rPr lang="en-AU" dirty="0" smtClean="0"/>
              <a:t>2001 calls again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3429000"/>
            <a:ext cx="386516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void f(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 x)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 *p = 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(10);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AU" dirty="0" err="1" smtClean="0">
                <a:latin typeface="Courier New" pitchFamily="49" charset="0"/>
                <a:cs typeface="Courier New" pitchFamily="49" charset="0"/>
              </a:rPr>
              <a:t>dowork</a:t>
            </a:r>
            <a:r>
              <a:rPr lang="en-AU" dirty="0" smtClean="0">
                <a:latin typeface="Courier New" pitchFamily="49" charset="0"/>
                <a:cs typeface="Courier New" pitchFamily="49" charset="0"/>
              </a:rPr>
              <a:t>(p);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AU" b="1" dirty="0" smtClean="0">
                <a:latin typeface="Courier New" pitchFamily="49" charset="0"/>
                <a:cs typeface="Courier New" pitchFamily="49" charset="0"/>
              </a:rPr>
              <a:t>free(p);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if (x)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AU" b="1" dirty="0" smtClean="0">
                <a:latin typeface="Courier New" pitchFamily="49" charset="0"/>
                <a:cs typeface="Courier New" pitchFamily="49" charset="0"/>
              </a:rPr>
              <a:t>free(p);</a:t>
            </a:r>
          </a:p>
          <a:p>
            <a:r>
              <a:rPr lang="en-AU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getenv</a:t>
            </a:r>
            <a:r>
              <a:rPr lang="en-AU" dirty="0" smtClean="0"/>
              <a:t>() bugs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Scanned entire </a:t>
            </a:r>
            <a:r>
              <a:rPr lang="en-AU" dirty="0" err="1" smtClean="0"/>
              <a:t>Debian</a:t>
            </a:r>
            <a:r>
              <a:rPr lang="en-AU" dirty="0" smtClean="0"/>
              <a:t> 7 unstable repository</a:t>
            </a:r>
          </a:p>
          <a:p>
            <a:r>
              <a:rPr lang="en-AU" dirty="0" smtClean="0"/>
              <a:t>~123,000 ELF binaries</a:t>
            </a:r>
          </a:p>
          <a:p>
            <a:r>
              <a:rPr lang="en-AU" dirty="0" smtClean="0"/>
              <a:t>85 bug </a:t>
            </a:r>
            <a:r>
              <a:rPr lang="en-AU" dirty="0" smtClean="0"/>
              <a:t>reports</a:t>
            </a:r>
          </a:p>
          <a:p>
            <a:r>
              <a:rPr lang="en-AU" dirty="0" smtClean="0"/>
              <a:t>47 packages</a:t>
            </a:r>
            <a:endParaRPr lang="en-AU" dirty="0" smtClean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88024" y="2780928"/>
          <a:ext cx="3898942" cy="3730799"/>
        </p:xfrm>
        <a:graphic>
          <a:graphicData uri="http://schemas.openxmlformats.org/drawingml/2006/table">
            <a:tbl>
              <a:tblPr/>
              <a:tblGrid>
                <a:gridCol w="2012869"/>
                <a:gridCol w="1886073"/>
              </a:tblGrid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4digits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ptop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acedb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-other-</a:t>
                      </a:r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belvu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recordmydesktop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acedb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-other-dotter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rlplot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bvi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sapphire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comgt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csmash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scm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elvis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-tiny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sgrep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fvwm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slurm-llnl-slurmdbd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70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garmin</a:t>
                      </a: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-ant-downloader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statserial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gcin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stopmotion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gexec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supertransball2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gmorgan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theorur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gopher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twpsk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gsoko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udo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gstm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vnc4server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hime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wily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170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le-dico-de-rene-cougnenc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wmpinboard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libreoffice-dev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wmppp.app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libxgks-dev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xboing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lie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xemacs21-bin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lpe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xjdic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mp3rename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xmotd</a:t>
                      </a:r>
                      <a:endParaRPr lang="en-A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mpich-mpd-bin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open-cobol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497"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procmail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" descr="C:\Users\Silvio\Pictures\tumblr_lo59on9ZS81qb9u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685800" cy="66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getenv</a:t>
            </a:r>
            <a:r>
              <a:rPr lang="en-AU" dirty="0" smtClean="0"/>
              <a:t>() bugs over time –</a:t>
            </a:r>
            <a:br>
              <a:rPr lang="en-AU" dirty="0" smtClean="0"/>
            </a:br>
            <a:r>
              <a:rPr lang="en-AU" dirty="0" smtClean="0"/>
              <a:t>sorted by binary size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Linear or power growth?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5514975" cy="315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g</a:t>
            </a:r>
            <a:r>
              <a:rPr lang="en-AU" dirty="0" err="1" smtClean="0"/>
              <a:t>etenv</a:t>
            </a:r>
            <a:r>
              <a:rPr lang="en-AU" dirty="0" smtClean="0"/>
              <a:t>() bug statistics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AU" sz="2400" dirty="0" smtClean="0"/>
              <a:t>Probability (P) of a binary being vulnerable: 0.00067</a:t>
            </a:r>
          </a:p>
          <a:p>
            <a:pPr>
              <a:spcAft>
                <a:spcPts val="3600"/>
              </a:spcAft>
            </a:pPr>
            <a:r>
              <a:rPr lang="en-AU" sz="2400" dirty="0" smtClean="0"/>
              <a:t>P. of a package being vulnerable: </a:t>
            </a:r>
            <a:r>
              <a:rPr lang="en-AU" sz="2400" dirty="0" smtClean="0"/>
              <a:t>0.00255</a:t>
            </a:r>
            <a:endParaRPr lang="en-AU" sz="2400" dirty="0" smtClean="0"/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P. of a package having a 2</a:t>
            </a:r>
            <a:r>
              <a:rPr lang="en-AU" sz="2400" baseline="30000" dirty="0" smtClean="0"/>
              <a:t>nd</a:t>
            </a:r>
            <a:r>
              <a:rPr lang="en-AU" sz="2400" dirty="0" smtClean="0"/>
              <a:t> vulnerability given that one binary in the package is vulnerable: 0.52380</a:t>
            </a:r>
          </a:p>
          <a:p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55776" y="3861048"/>
          <a:ext cx="2140527" cy="685800"/>
        </p:xfrm>
        <a:graphic>
          <a:graphicData uri="http://schemas.openxmlformats.org/presentationml/2006/ole">
            <p:oleObj spid="_x0000_s51202" name="Equation" r:id="rId3" imgW="1307880" imgH="419040" progId="Equation.3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250031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725144"/>
            <a:ext cx="526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Conditional probability of A given that B has occurred:</a:t>
            </a:r>
            <a:endParaRPr lang="en-A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- </a:t>
            </a:r>
            <a:r>
              <a:rPr lang="en-AU" dirty="0" err="1" smtClean="0"/>
              <a:t>Bugwise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Double free in SGID games “</a:t>
            </a:r>
            <a:r>
              <a:rPr lang="en-AU" dirty="0" err="1" smtClean="0"/>
              <a:t>xonix</a:t>
            </a:r>
            <a:r>
              <a:rPr lang="en-AU" dirty="0" smtClean="0"/>
              <a:t>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2060848"/>
            <a:ext cx="7200800" cy="45550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AU" sz="1400" dirty="0">
                <a:latin typeface="Calibri" pitchFamily="34" charset="0"/>
              </a:rPr>
              <a:t>      </a:t>
            </a:r>
            <a:r>
              <a:rPr lang="en-AU" sz="1400" dirty="0" err="1">
                <a:latin typeface="Courier New" pitchFamily="49" charset="0"/>
              </a:rPr>
              <a:t>memset</a:t>
            </a:r>
            <a:r>
              <a:rPr lang="en-AU" sz="1400" dirty="0">
                <a:latin typeface="Courier New" pitchFamily="49" charset="0"/>
              </a:rPr>
              <a:t>(</a:t>
            </a:r>
            <a:r>
              <a:rPr lang="en-AU" sz="1400" dirty="0" err="1">
                <a:latin typeface="Courier New" pitchFamily="49" charset="0"/>
              </a:rPr>
              <a:t>score_rec</a:t>
            </a:r>
            <a:r>
              <a:rPr lang="en-AU" sz="1400" dirty="0">
                <a:latin typeface="Courier New" pitchFamily="49" charset="0"/>
              </a:rPr>
              <a:t>[</a:t>
            </a:r>
            <a:r>
              <a:rPr lang="en-AU" sz="1400" dirty="0" err="1">
                <a:latin typeface="Courier New" pitchFamily="49" charset="0"/>
              </a:rPr>
              <a:t>i</a:t>
            </a:r>
            <a:r>
              <a:rPr lang="en-AU" sz="1400" dirty="0">
                <a:latin typeface="Courier New" pitchFamily="49" charset="0"/>
              </a:rPr>
              <a:t>].login, 0, 11);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</a:t>
            </a:r>
            <a:r>
              <a:rPr lang="en-AU" sz="1400" dirty="0" err="1">
                <a:latin typeface="Courier New" pitchFamily="49" charset="0"/>
              </a:rPr>
              <a:t>strncpy</a:t>
            </a:r>
            <a:r>
              <a:rPr lang="en-AU" sz="1400" dirty="0">
                <a:latin typeface="Courier New" pitchFamily="49" charset="0"/>
              </a:rPr>
              <a:t>(</a:t>
            </a:r>
            <a:r>
              <a:rPr lang="en-AU" sz="1400" dirty="0" err="1">
                <a:latin typeface="Courier New" pitchFamily="49" charset="0"/>
              </a:rPr>
              <a:t>score_rec</a:t>
            </a:r>
            <a:r>
              <a:rPr lang="en-AU" sz="1400" dirty="0">
                <a:latin typeface="Courier New" pitchFamily="49" charset="0"/>
              </a:rPr>
              <a:t>[</a:t>
            </a:r>
            <a:r>
              <a:rPr lang="en-AU" sz="1400" dirty="0" err="1">
                <a:latin typeface="Courier New" pitchFamily="49" charset="0"/>
              </a:rPr>
              <a:t>i</a:t>
            </a:r>
            <a:r>
              <a:rPr lang="en-AU" sz="1400" dirty="0">
                <a:latin typeface="Courier New" pitchFamily="49" charset="0"/>
              </a:rPr>
              <a:t>].login, pw-&gt;</a:t>
            </a:r>
            <a:r>
              <a:rPr lang="en-AU" sz="1400" dirty="0" err="1">
                <a:latin typeface="Courier New" pitchFamily="49" charset="0"/>
              </a:rPr>
              <a:t>pw_name</a:t>
            </a:r>
            <a:r>
              <a:rPr lang="en-AU" sz="1400" dirty="0">
                <a:latin typeface="Courier New" pitchFamily="49" charset="0"/>
              </a:rPr>
              <a:t>, 10);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</a:t>
            </a:r>
            <a:r>
              <a:rPr lang="en-AU" sz="1400" dirty="0" err="1">
                <a:latin typeface="Courier New" pitchFamily="49" charset="0"/>
              </a:rPr>
              <a:t>memset</a:t>
            </a:r>
            <a:r>
              <a:rPr lang="en-AU" sz="1400" dirty="0">
                <a:latin typeface="Courier New" pitchFamily="49" charset="0"/>
              </a:rPr>
              <a:t>(</a:t>
            </a:r>
            <a:r>
              <a:rPr lang="en-AU" sz="1400" dirty="0" err="1">
                <a:latin typeface="Courier New" pitchFamily="49" charset="0"/>
              </a:rPr>
              <a:t>score_rec</a:t>
            </a:r>
            <a:r>
              <a:rPr lang="en-AU" sz="1400" dirty="0">
                <a:latin typeface="Courier New" pitchFamily="49" charset="0"/>
              </a:rPr>
              <a:t>[</a:t>
            </a:r>
            <a:r>
              <a:rPr lang="en-AU" sz="1400" dirty="0" err="1">
                <a:latin typeface="Courier New" pitchFamily="49" charset="0"/>
              </a:rPr>
              <a:t>i</a:t>
            </a:r>
            <a:r>
              <a:rPr lang="en-AU" sz="1400" dirty="0">
                <a:latin typeface="Courier New" pitchFamily="49" charset="0"/>
              </a:rPr>
              <a:t>].full, 0, 65);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</a:t>
            </a:r>
            <a:r>
              <a:rPr lang="en-AU" sz="1400" dirty="0" err="1">
                <a:latin typeface="Courier New" pitchFamily="49" charset="0"/>
              </a:rPr>
              <a:t>strncpy</a:t>
            </a:r>
            <a:r>
              <a:rPr lang="en-AU" sz="1400" dirty="0">
                <a:latin typeface="Courier New" pitchFamily="49" charset="0"/>
              </a:rPr>
              <a:t>(</a:t>
            </a:r>
            <a:r>
              <a:rPr lang="en-AU" sz="1400" dirty="0" err="1">
                <a:latin typeface="Courier New" pitchFamily="49" charset="0"/>
              </a:rPr>
              <a:t>score_rec</a:t>
            </a:r>
            <a:r>
              <a:rPr lang="en-AU" sz="1400" dirty="0">
                <a:latin typeface="Courier New" pitchFamily="49" charset="0"/>
              </a:rPr>
              <a:t>[</a:t>
            </a:r>
            <a:r>
              <a:rPr lang="en-AU" sz="1400" dirty="0" err="1">
                <a:latin typeface="Courier New" pitchFamily="49" charset="0"/>
              </a:rPr>
              <a:t>i</a:t>
            </a:r>
            <a:r>
              <a:rPr lang="en-AU" sz="1400" dirty="0">
                <a:latin typeface="Courier New" pitchFamily="49" charset="0"/>
              </a:rPr>
              <a:t>].full, </a:t>
            </a:r>
            <a:r>
              <a:rPr lang="en-AU" sz="1400" dirty="0" err="1">
                <a:latin typeface="Courier New" pitchFamily="49" charset="0"/>
              </a:rPr>
              <a:t>fullname</a:t>
            </a:r>
            <a:r>
              <a:rPr lang="en-AU" sz="1400" dirty="0">
                <a:latin typeface="Courier New" pitchFamily="49" charset="0"/>
              </a:rPr>
              <a:t>, 64);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</a:t>
            </a:r>
            <a:r>
              <a:rPr lang="en-AU" sz="1400" dirty="0" err="1">
                <a:latin typeface="Courier New" pitchFamily="49" charset="0"/>
              </a:rPr>
              <a:t>score_rec</a:t>
            </a:r>
            <a:r>
              <a:rPr lang="en-AU" sz="1400" dirty="0">
                <a:latin typeface="Courier New" pitchFamily="49" charset="0"/>
              </a:rPr>
              <a:t>[</a:t>
            </a:r>
            <a:r>
              <a:rPr lang="en-AU" sz="1400" dirty="0" err="1">
                <a:latin typeface="Courier New" pitchFamily="49" charset="0"/>
              </a:rPr>
              <a:t>i</a:t>
            </a:r>
            <a:r>
              <a:rPr lang="en-AU" sz="1400" dirty="0">
                <a:latin typeface="Courier New" pitchFamily="49" charset="0"/>
              </a:rPr>
              <a:t>].</a:t>
            </a:r>
            <a:r>
              <a:rPr lang="en-AU" sz="1400" dirty="0" err="1">
                <a:latin typeface="Courier New" pitchFamily="49" charset="0"/>
              </a:rPr>
              <a:t>tstamp</a:t>
            </a:r>
            <a:r>
              <a:rPr lang="en-AU" sz="1400" dirty="0">
                <a:latin typeface="Courier New" pitchFamily="49" charset="0"/>
              </a:rPr>
              <a:t> = time(NULL);</a:t>
            </a:r>
          </a:p>
          <a:p>
            <a:pPr>
              <a:spcAft>
                <a:spcPts val="1000"/>
              </a:spcAft>
            </a:pPr>
            <a:r>
              <a:rPr lang="en-AU" b="1" dirty="0">
                <a:latin typeface="Courier New" pitchFamily="49" charset="0"/>
              </a:rPr>
              <a:t> free(</a:t>
            </a:r>
            <a:r>
              <a:rPr lang="en-AU" b="1" dirty="0" err="1">
                <a:latin typeface="Courier New" pitchFamily="49" charset="0"/>
              </a:rPr>
              <a:t>fullname</a:t>
            </a:r>
            <a:r>
              <a:rPr lang="en-AU" b="1" dirty="0">
                <a:latin typeface="Courier New" pitchFamily="49" charset="0"/>
              </a:rPr>
              <a:t>);</a:t>
            </a:r>
          </a:p>
          <a:p>
            <a:pPr>
              <a:spcAft>
                <a:spcPts val="1000"/>
              </a:spcAft>
            </a:pPr>
            <a:endParaRPr lang="en-AU" sz="1400" dirty="0">
              <a:latin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if((high = </a:t>
            </a:r>
            <a:r>
              <a:rPr lang="en-AU" sz="1400" dirty="0" err="1">
                <a:latin typeface="Courier New" pitchFamily="49" charset="0"/>
              </a:rPr>
              <a:t>freopen</a:t>
            </a:r>
            <a:r>
              <a:rPr lang="en-AU" sz="1400" dirty="0">
                <a:latin typeface="Courier New" pitchFamily="49" charset="0"/>
              </a:rPr>
              <a:t>(PATH_HIGHSCORE, "</a:t>
            </a:r>
            <a:r>
              <a:rPr lang="en-AU" sz="1400" dirty="0" err="1">
                <a:latin typeface="Courier New" pitchFamily="49" charset="0"/>
              </a:rPr>
              <a:t>w",high</a:t>
            </a:r>
            <a:r>
              <a:rPr lang="en-AU" sz="1400" dirty="0">
                <a:latin typeface="Courier New" pitchFamily="49" charset="0"/>
              </a:rPr>
              <a:t>)) == NULL) {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  </a:t>
            </a:r>
            <a:r>
              <a:rPr lang="en-AU" sz="1400" dirty="0" err="1">
                <a:latin typeface="Courier New" pitchFamily="49" charset="0"/>
              </a:rPr>
              <a:t>fprintf</a:t>
            </a:r>
            <a:r>
              <a:rPr lang="en-AU" sz="1400" dirty="0">
                <a:latin typeface="Courier New" pitchFamily="49" charset="0"/>
              </a:rPr>
              <a:t>(</a:t>
            </a:r>
            <a:r>
              <a:rPr lang="en-AU" sz="1400" dirty="0" err="1">
                <a:latin typeface="Courier New" pitchFamily="49" charset="0"/>
              </a:rPr>
              <a:t>stderr</a:t>
            </a:r>
            <a:r>
              <a:rPr lang="en-AU" sz="1400" dirty="0">
                <a:latin typeface="Courier New" pitchFamily="49" charset="0"/>
              </a:rPr>
              <a:t>, "</a:t>
            </a:r>
            <a:r>
              <a:rPr lang="en-AU" sz="1400" dirty="0" err="1">
                <a:latin typeface="Courier New" pitchFamily="49" charset="0"/>
              </a:rPr>
              <a:t>xonix</a:t>
            </a:r>
            <a:r>
              <a:rPr lang="en-AU" sz="1400" dirty="0">
                <a:latin typeface="Courier New" pitchFamily="49" charset="0"/>
              </a:rPr>
              <a:t>: cannot reopen high score file\n");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  </a:t>
            </a:r>
            <a:r>
              <a:rPr lang="en-AU" b="1" dirty="0">
                <a:latin typeface="Courier New" pitchFamily="49" charset="0"/>
              </a:rPr>
              <a:t>free(</a:t>
            </a:r>
            <a:r>
              <a:rPr lang="en-AU" b="1" dirty="0" err="1">
                <a:latin typeface="Courier New" pitchFamily="49" charset="0"/>
              </a:rPr>
              <a:t>fullname</a:t>
            </a:r>
            <a:r>
              <a:rPr lang="en-AU" b="1" dirty="0">
                <a:latin typeface="Courier New" pitchFamily="49" charset="0"/>
              </a:rPr>
              <a:t>);</a:t>
            </a:r>
            <a:endParaRPr lang="en-AU" sz="1400" b="1" dirty="0">
              <a:latin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  </a:t>
            </a:r>
            <a:r>
              <a:rPr lang="en-AU" sz="1400" dirty="0" err="1">
                <a:latin typeface="Courier New" pitchFamily="49" charset="0"/>
              </a:rPr>
              <a:t>gameover_pending</a:t>
            </a:r>
            <a:r>
              <a:rPr lang="en-AU" sz="1400" dirty="0">
                <a:latin typeface="Courier New" pitchFamily="49" charset="0"/>
              </a:rPr>
              <a:t> = 0;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  return;</a:t>
            </a:r>
          </a:p>
          <a:p>
            <a:pPr>
              <a:spcAft>
                <a:spcPts val="1000"/>
              </a:spcAft>
            </a:pPr>
            <a:r>
              <a:rPr lang="en-AU" sz="1400" dirty="0">
                <a:latin typeface="Courier New" pitchFamily="49" charset="0"/>
              </a:rPr>
              <a:t>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Core</a:t>
            </a:r>
          </a:p>
          <a:p>
            <a:pPr lvl="1"/>
            <a:r>
              <a:rPr lang="en-AU" dirty="0" smtClean="0"/>
              <a:t>Summary-based </a:t>
            </a:r>
            <a:r>
              <a:rPr lang="en-AU" dirty="0" err="1" smtClean="0"/>
              <a:t>interprocedural</a:t>
            </a:r>
            <a:r>
              <a:rPr lang="en-AU" dirty="0" smtClean="0"/>
              <a:t> analysis</a:t>
            </a:r>
          </a:p>
          <a:p>
            <a:pPr lvl="1"/>
            <a:r>
              <a:rPr lang="en-AU" dirty="0" smtClean="0"/>
              <a:t>Context sensitive </a:t>
            </a:r>
            <a:r>
              <a:rPr lang="en-AU" dirty="0" err="1" smtClean="0"/>
              <a:t>interprocedural</a:t>
            </a:r>
            <a:r>
              <a:rPr lang="en-AU" dirty="0" smtClean="0"/>
              <a:t> analysis</a:t>
            </a:r>
          </a:p>
          <a:p>
            <a:pPr lvl="1"/>
            <a:r>
              <a:rPr lang="en-AU" dirty="0" smtClean="0"/>
              <a:t>Pointer analysis</a:t>
            </a:r>
          </a:p>
          <a:p>
            <a:pPr lvl="1"/>
            <a:r>
              <a:rPr lang="en-AU" dirty="0" smtClean="0"/>
              <a:t>Improved </a:t>
            </a:r>
            <a:r>
              <a:rPr lang="en-AU" dirty="0" err="1" smtClean="0"/>
              <a:t>decompilation</a:t>
            </a:r>
            <a:endParaRPr lang="en-AU" dirty="0" smtClean="0"/>
          </a:p>
          <a:p>
            <a:r>
              <a:rPr lang="en-AU" dirty="0" smtClean="0"/>
              <a:t>More bug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Simseer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Software similarity and visualisation</a:t>
            </a:r>
            <a:endParaRPr lang="en-AU" dirty="0"/>
          </a:p>
        </p:txBody>
      </p:sp>
      <p:pic>
        <p:nvPicPr>
          <p:cNvPr id="22529" name="Picture 1" descr="C:\Users\Silvio\Pictures\simseerimag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3915454" cy="1768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Bugwise</a:t>
            </a:r>
            <a:r>
              <a:rPr lang="en-AU" dirty="0" smtClean="0"/>
              <a:t>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Practical tool to find simple bugs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Based on strong theory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Extensible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Much work to do in the future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Web service free to use</a:t>
            </a:r>
            <a:endParaRPr lang="en-A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 and Conclusion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Make more of my research public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Provide better backend infrastructure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Get people to use the services!</a:t>
            </a:r>
            <a:endParaRPr lang="en-A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AU" dirty="0" smtClean="0"/>
              <a:t>All of the tools in this talk are for public use</a:t>
            </a:r>
          </a:p>
          <a:p>
            <a:pPr>
              <a:spcAft>
                <a:spcPts val="3000"/>
              </a:spcAft>
            </a:pPr>
            <a:r>
              <a:rPr lang="en-AU" dirty="0" smtClean="0">
                <a:hlinkClick r:id="rId2"/>
              </a:rPr>
              <a:t>http://www.FooCodeChu.com</a:t>
            </a:r>
            <a:endParaRPr lang="en-AU" dirty="0" smtClean="0"/>
          </a:p>
          <a:p>
            <a:pPr lvl="1">
              <a:spcAft>
                <a:spcPts val="3000"/>
              </a:spcAft>
            </a:pPr>
            <a:r>
              <a:rPr lang="en-AU" dirty="0" smtClean="0"/>
              <a:t>Wiki on software similarity and classification</a:t>
            </a:r>
          </a:p>
          <a:p>
            <a:pPr lvl="1">
              <a:spcAft>
                <a:spcPts val="3000"/>
              </a:spcAft>
            </a:pPr>
            <a:r>
              <a:rPr lang="en-AU" dirty="0" smtClean="0"/>
              <a:t>Preprint of my book available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Buy my book from Springer</a:t>
            </a:r>
            <a:endParaRPr lang="en-A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1304559" cy="16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Motivation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Many applications of software similarity</a:t>
            </a:r>
          </a:p>
          <a:p>
            <a:pPr lvl="1"/>
            <a:r>
              <a:rPr lang="en-AU" dirty="0" smtClean="0"/>
              <a:t>Malware detection</a:t>
            </a:r>
          </a:p>
          <a:p>
            <a:pPr lvl="1"/>
            <a:r>
              <a:rPr lang="en-AU" dirty="0" smtClean="0"/>
              <a:t>Plagiarism detection</a:t>
            </a:r>
          </a:p>
          <a:p>
            <a:pPr lvl="1">
              <a:spcAft>
                <a:spcPts val="3000"/>
              </a:spcAft>
            </a:pPr>
            <a:r>
              <a:rPr lang="en-AU" dirty="0" smtClean="0"/>
              <a:t>Software theft detection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Traditional string signatures are ineffective</a:t>
            </a:r>
          </a:p>
          <a:p>
            <a:pPr>
              <a:spcAft>
                <a:spcPts val="3000"/>
              </a:spcAft>
            </a:pPr>
            <a:r>
              <a:rPr lang="en-AU" dirty="0" smtClean="0"/>
              <a:t>Modern fingerprints effective but in many case inefficient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Program Representation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75656" y="2132856"/>
          <a:ext cx="6438652" cy="4131270"/>
        </p:xfrm>
        <a:graphic>
          <a:graphicData uri="http://schemas.openxmlformats.org/presentationml/2006/ole">
            <p:oleObj spid="_x0000_s2050" name="Visio" r:id="rId3" imgW="5704713" imgH="399449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Simseer Program Fingerprint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Set of control flow graphs</a:t>
            </a:r>
          </a:p>
          <a:p>
            <a:r>
              <a:rPr lang="en-AU" dirty="0" smtClean="0"/>
              <a:t>Many procedures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56992"/>
            <a:ext cx="41433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 - </a:t>
            </a:r>
            <a:r>
              <a:rPr lang="en-AU" dirty="0" err="1" smtClean="0"/>
              <a:t>Binalyze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338</TotalTime>
  <Words>1213</Words>
  <Application>Microsoft Office PowerPoint</Application>
  <PresentationFormat>On-screen Show (4:3)</PresentationFormat>
  <Paragraphs>416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Urban</vt:lpstr>
      <vt:lpstr>Visio</vt:lpstr>
      <vt:lpstr>Equation</vt:lpstr>
      <vt:lpstr>FooCodeChu</vt:lpstr>
      <vt:lpstr>Who am I and why this talk?</vt:lpstr>
      <vt:lpstr>Introduction</vt:lpstr>
      <vt:lpstr>Outline</vt:lpstr>
      <vt:lpstr>Simseer</vt:lpstr>
      <vt:lpstr>Motivation</vt:lpstr>
      <vt:lpstr>Program Representation</vt:lpstr>
      <vt:lpstr>Simseer Program Fingerprint</vt:lpstr>
      <vt:lpstr>DEMO - Binalyze</vt:lpstr>
      <vt:lpstr>Decompilation of a Control Flow Graph</vt:lpstr>
      <vt:lpstr>Q-Grams</vt:lpstr>
      <vt:lpstr>Program Similarity</vt:lpstr>
      <vt:lpstr>Software similarity search</vt:lpstr>
      <vt:lpstr>Slide 14</vt:lpstr>
      <vt:lpstr>Slide 15</vt:lpstr>
      <vt:lpstr>DEMO - Simseer</vt:lpstr>
      <vt:lpstr>Future Work</vt:lpstr>
      <vt:lpstr>Simseer summary</vt:lpstr>
      <vt:lpstr>Clonewise</vt:lpstr>
      <vt:lpstr>Motivation</vt:lpstr>
      <vt:lpstr>Feature Extraction – Shared package clone detection</vt:lpstr>
      <vt:lpstr>Classification</vt:lpstr>
      <vt:lpstr>Feature Extraction – Embedded clone detection</vt:lpstr>
      <vt:lpstr>Detecting copyright violations</vt:lpstr>
      <vt:lpstr>Automated Vulnerability Inference</vt:lpstr>
      <vt:lpstr>Package clone detection use-case</vt:lpstr>
      <vt:lpstr>Finding Vulnerabilities</vt:lpstr>
      <vt:lpstr>Shared package clone evaluation</vt:lpstr>
      <vt:lpstr>Embedded clone detection evaluation</vt:lpstr>
      <vt:lpstr>Automatic detection of suspicious clones</vt:lpstr>
      <vt:lpstr>DEMO - Clonewise</vt:lpstr>
      <vt:lpstr>Future Work</vt:lpstr>
      <vt:lpstr>Clonewise summary</vt:lpstr>
      <vt:lpstr>Bugwise</vt:lpstr>
      <vt:lpstr>Motivation</vt:lpstr>
      <vt:lpstr>Wire – A formal language for binary analysis</vt:lpstr>
      <vt:lpstr>Stack Pointer Inference</vt:lpstr>
      <vt:lpstr>Decompilation - Local Variable Recovery</vt:lpstr>
      <vt:lpstr>Data Flow Analysis - Reaching Definitions</vt:lpstr>
      <vt:lpstr>More data flow problems</vt:lpstr>
      <vt:lpstr>getenv() bugs</vt:lpstr>
      <vt:lpstr>Use-after-free Detection</vt:lpstr>
      <vt:lpstr>Double Free Detection</vt:lpstr>
      <vt:lpstr>getenv() bugs</vt:lpstr>
      <vt:lpstr>getenv() bugs over time – sorted by binary size</vt:lpstr>
      <vt:lpstr>getenv() bug statistics</vt:lpstr>
      <vt:lpstr>DEMO - Bugwise</vt:lpstr>
      <vt:lpstr>Double free in SGID games “xonix”</vt:lpstr>
      <vt:lpstr>Future Work</vt:lpstr>
      <vt:lpstr>Bugwise summary</vt:lpstr>
      <vt:lpstr>Future Work and Conclusion</vt:lpstr>
      <vt:lpstr>Future Work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FooCodeChu</dc:title>
  <dc:creator>Silvio</dc:creator>
  <cp:lastModifiedBy>Silvio</cp:lastModifiedBy>
  <cp:revision>55</cp:revision>
  <dcterms:created xsi:type="dcterms:W3CDTF">2012-09-12T12:46:41Z</dcterms:created>
  <dcterms:modified xsi:type="dcterms:W3CDTF">2012-10-19T02:38:26Z</dcterms:modified>
</cp:coreProperties>
</file>