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9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45"/>
  </p:notesMasterIdLst>
  <p:handoutMasterIdLst>
    <p:handoutMasterId r:id="rId46"/>
  </p:handoutMasterIdLst>
  <p:sldIdLst>
    <p:sldId id="257" r:id="rId2"/>
    <p:sldId id="318" r:id="rId3"/>
    <p:sldId id="259" r:id="rId4"/>
    <p:sldId id="260" r:id="rId5"/>
    <p:sldId id="261" r:id="rId6"/>
    <p:sldId id="285" r:id="rId7"/>
    <p:sldId id="287" r:id="rId8"/>
    <p:sldId id="330" r:id="rId9"/>
    <p:sldId id="319" r:id="rId10"/>
    <p:sldId id="320" r:id="rId11"/>
    <p:sldId id="321" r:id="rId12"/>
    <p:sldId id="310" r:id="rId13"/>
    <p:sldId id="313" r:id="rId14"/>
    <p:sldId id="314" r:id="rId15"/>
    <p:sldId id="291" r:id="rId16"/>
    <p:sldId id="292" r:id="rId17"/>
    <p:sldId id="322" r:id="rId18"/>
    <p:sldId id="277" r:id="rId19"/>
    <p:sldId id="323" r:id="rId20"/>
    <p:sldId id="303" r:id="rId21"/>
    <p:sldId id="317" r:id="rId22"/>
    <p:sldId id="280" r:id="rId23"/>
    <p:sldId id="281" r:id="rId24"/>
    <p:sldId id="282" r:id="rId25"/>
    <p:sldId id="324" r:id="rId26"/>
    <p:sldId id="283" r:id="rId27"/>
    <p:sldId id="325" r:id="rId28"/>
    <p:sldId id="269" r:id="rId29"/>
    <p:sldId id="297" r:id="rId30"/>
    <p:sldId id="298" r:id="rId31"/>
    <p:sldId id="273" r:id="rId32"/>
    <p:sldId id="274" r:id="rId33"/>
    <p:sldId id="329" r:id="rId34"/>
    <p:sldId id="326" r:id="rId35"/>
    <p:sldId id="262" r:id="rId36"/>
    <p:sldId id="264" r:id="rId37"/>
    <p:sldId id="296" r:id="rId38"/>
    <p:sldId id="265" r:id="rId39"/>
    <p:sldId id="266" r:id="rId40"/>
    <p:sldId id="267" r:id="rId41"/>
    <p:sldId id="327" r:id="rId42"/>
    <p:sldId id="328" r:id="rId43"/>
    <p:sldId id="304" r:id="rId44"/>
  </p:sldIdLst>
  <p:sldSz cx="9144000" cy="6858000" type="screen4x3"/>
  <p:notesSz cx="6858000" cy="9144000"/>
  <p:defaultTextStyle>
    <a:defPPr>
      <a:defRPr lang="en-US"/>
    </a:defPPr>
    <a:lvl1pPr algn="l" defTabSz="91281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5613" indent="1588" algn="l" defTabSz="91281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2813" indent="1588" algn="l" defTabSz="91281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0013" indent="1588" algn="l" defTabSz="91281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7213" indent="1588" algn="l" defTabSz="91281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74" autoAdjust="0"/>
    <p:restoredTop sz="72193" autoAdjust="0"/>
  </p:normalViewPr>
  <p:slideViewPr>
    <p:cSldViewPr>
      <p:cViewPr>
        <p:scale>
          <a:sx n="99" d="100"/>
          <a:sy n="99" d="100"/>
        </p:scale>
        <p:origin x="-1088" y="224"/>
      </p:cViewPr>
      <p:guideLst>
        <p:guide orient="horz" pos="823"/>
        <p:guide pos="26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2598" y="-10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handoutMaster" Target="handoutMasters/handoutMaster1.xml"/><Relationship Id="rId47" Type="http://schemas.openxmlformats.org/officeDocument/2006/relationships/printerSettings" Target="printerSettings/printerSettings1.bin"/><Relationship Id="rId48" Type="http://schemas.openxmlformats.org/officeDocument/2006/relationships/presProps" Target="presProps.xml"/><Relationship Id="rId49" Type="http://schemas.openxmlformats.org/officeDocument/2006/relationships/viewProps" Target="viewProp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50" Type="http://schemas.openxmlformats.org/officeDocument/2006/relationships/theme" Target="theme/theme1.xml"/><Relationship Id="rId5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AA936F9-F097-1C41-9E0F-85A01130328B}" type="doc">
      <dgm:prSet loTypeId="urn:microsoft.com/office/officeart/2005/8/layout/hChevron3" loCatId="" qsTypeId="urn:microsoft.com/office/officeart/2005/8/quickstyle/simple1" qsCatId="simple" csTypeId="urn:microsoft.com/office/officeart/2005/8/colors/accent1_2" csCatId="accent1" phldr="1"/>
      <dgm:spPr/>
    </dgm:pt>
    <dgm:pt modelId="{F723A9FF-8869-8042-B407-FEF377A92B90}">
      <dgm:prSet phldrT="[Text]"/>
      <dgm:spPr/>
      <dgm:t>
        <a:bodyPr/>
        <a:lstStyle/>
        <a:p>
          <a:r>
            <a:rPr lang="en-US" dirty="0" smtClean="0"/>
            <a:t>Identify CHD Processes</a:t>
          </a:r>
          <a:endParaRPr lang="en-US" dirty="0"/>
        </a:p>
      </dgm:t>
    </dgm:pt>
    <dgm:pt modelId="{EE5DCED7-2A16-3740-85C4-1390C47B753A}" type="parTrans" cxnId="{34599AE8-0304-DF45-9DD3-353736E5703D}">
      <dgm:prSet/>
      <dgm:spPr/>
      <dgm:t>
        <a:bodyPr/>
        <a:lstStyle/>
        <a:p>
          <a:endParaRPr lang="en-US"/>
        </a:p>
      </dgm:t>
    </dgm:pt>
    <dgm:pt modelId="{C71A748D-5EB8-504C-A69B-96E71E7A3E25}" type="sibTrans" cxnId="{34599AE8-0304-DF45-9DD3-353736E5703D}">
      <dgm:prSet/>
      <dgm:spPr/>
      <dgm:t>
        <a:bodyPr/>
        <a:lstStyle/>
        <a:p>
          <a:endParaRPr lang="en-US"/>
        </a:p>
      </dgm:t>
    </dgm:pt>
    <dgm:pt modelId="{474BAA86-1AC5-F241-9068-707A113928CC}">
      <dgm:prSet phldrT="[Text]"/>
      <dgm:spPr/>
      <dgm:t>
        <a:bodyPr/>
        <a:lstStyle/>
        <a:p>
          <a:r>
            <a:rPr lang="en-US" dirty="0" smtClean="0"/>
            <a:t>Set Service to Scrape Memory</a:t>
          </a:r>
          <a:endParaRPr lang="en-US" dirty="0"/>
        </a:p>
      </dgm:t>
    </dgm:pt>
    <dgm:pt modelId="{E13151BE-0433-2B42-B9BF-5BF3889E6A12}" type="parTrans" cxnId="{EA4CFC34-BC62-AD48-89A2-4133F67EF686}">
      <dgm:prSet/>
      <dgm:spPr/>
      <dgm:t>
        <a:bodyPr/>
        <a:lstStyle/>
        <a:p>
          <a:endParaRPr lang="en-US"/>
        </a:p>
      </dgm:t>
    </dgm:pt>
    <dgm:pt modelId="{78794BFA-C575-5D41-937D-119F6025456A}" type="sibTrans" cxnId="{EA4CFC34-BC62-AD48-89A2-4133F67EF686}">
      <dgm:prSet/>
      <dgm:spPr/>
      <dgm:t>
        <a:bodyPr/>
        <a:lstStyle/>
        <a:p>
          <a:endParaRPr lang="en-US"/>
        </a:p>
      </dgm:t>
    </dgm:pt>
    <dgm:pt modelId="{7D80328D-F0EA-0648-B2E9-98119E982C63}">
      <dgm:prSet phldrT="[Text]"/>
      <dgm:spPr/>
      <dgm:t>
        <a:bodyPr/>
        <a:lstStyle/>
        <a:p>
          <a:r>
            <a:rPr lang="en-US" dirty="0" smtClean="0"/>
            <a:t>Exfiltrate Stolen Data</a:t>
          </a:r>
          <a:endParaRPr lang="en-US" dirty="0"/>
        </a:p>
      </dgm:t>
    </dgm:pt>
    <dgm:pt modelId="{6110F6AA-1ADD-BD4B-9F58-8CC4C4B029EA}" type="parTrans" cxnId="{E06C4716-660B-CE4C-A17C-4EE680EA9852}">
      <dgm:prSet/>
      <dgm:spPr/>
      <dgm:t>
        <a:bodyPr/>
        <a:lstStyle/>
        <a:p>
          <a:endParaRPr lang="en-US"/>
        </a:p>
      </dgm:t>
    </dgm:pt>
    <dgm:pt modelId="{CA52BA74-69CE-8B4F-98ED-41C02430D385}" type="sibTrans" cxnId="{E06C4716-660B-CE4C-A17C-4EE680EA9852}">
      <dgm:prSet/>
      <dgm:spPr/>
      <dgm:t>
        <a:bodyPr/>
        <a:lstStyle/>
        <a:p>
          <a:endParaRPr lang="en-US"/>
        </a:p>
      </dgm:t>
    </dgm:pt>
    <dgm:pt modelId="{F7C61BB4-B74A-BE4B-A095-23E5D18B2235}" type="pres">
      <dgm:prSet presAssocID="{2AA936F9-F097-1C41-9E0F-85A01130328B}" presName="Name0" presStyleCnt="0">
        <dgm:presLayoutVars>
          <dgm:dir/>
          <dgm:resizeHandles val="exact"/>
        </dgm:presLayoutVars>
      </dgm:prSet>
      <dgm:spPr/>
    </dgm:pt>
    <dgm:pt modelId="{1E5A5046-574A-1B4C-AB56-8C13FBA785E7}" type="pres">
      <dgm:prSet presAssocID="{F723A9FF-8869-8042-B407-FEF377A92B90}" presName="parTxOnly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3E7F0AA-EDD6-3F45-A3AB-234813E2CA4E}" type="pres">
      <dgm:prSet presAssocID="{C71A748D-5EB8-504C-A69B-96E71E7A3E25}" presName="parSpace" presStyleCnt="0"/>
      <dgm:spPr/>
    </dgm:pt>
    <dgm:pt modelId="{0164E12C-FB62-784F-8BEE-694BFF0D6367}" type="pres">
      <dgm:prSet presAssocID="{474BAA86-1AC5-F241-9068-707A113928CC}" presName="parTxOnly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41C7BEE-06FA-124C-806C-58AD65848728}" type="pres">
      <dgm:prSet presAssocID="{78794BFA-C575-5D41-937D-119F6025456A}" presName="parSpace" presStyleCnt="0"/>
      <dgm:spPr/>
    </dgm:pt>
    <dgm:pt modelId="{9216C8CF-922A-F848-8586-A7A68A4A8A1F}" type="pres">
      <dgm:prSet presAssocID="{7D80328D-F0EA-0648-B2E9-98119E982C63}" presName="parTxOnly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4599AE8-0304-DF45-9DD3-353736E5703D}" srcId="{2AA936F9-F097-1C41-9E0F-85A01130328B}" destId="{F723A9FF-8869-8042-B407-FEF377A92B90}" srcOrd="0" destOrd="0" parTransId="{EE5DCED7-2A16-3740-85C4-1390C47B753A}" sibTransId="{C71A748D-5EB8-504C-A69B-96E71E7A3E25}"/>
    <dgm:cxn modelId="{273FEBFD-0745-D840-B2F0-A74AFE0AD653}" type="presOf" srcId="{F723A9FF-8869-8042-B407-FEF377A92B90}" destId="{1E5A5046-574A-1B4C-AB56-8C13FBA785E7}" srcOrd="0" destOrd="0" presId="urn:microsoft.com/office/officeart/2005/8/layout/hChevron3"/>
    <dgm:cxn modelId="{F1164E83-2AB7-4D4B-8D5C-C571CFBFA744}" type="presOf" srcId="{7D80328D-F0EA-0648-B2E9-98119E982C63}" destId="{9216C8CF-922A-F848-8586-A7A68A4A8A1F}" srcOrd="0" destOrd="0" presId="urn:microsoft.com/office/officeart/2005/8/layout/hChevron3"/>
    <dgm:cxn modelId="{5D937F41-F34A-FA46-916B-009DE39FD856}" type="presOf" srcId="{474BAA86-1AC5-F241-9068-707A113928CC}" destId="{0164E12C-FB62-784F-8BEE-694BFF0D6367}" srcOrd="0" destOrd="0" presId="urn:microsoft.com/office/officeart/2005/8/layout/hChevron3"/>
    <dgm:cxn modelId="{0E8B6CFB-3470-7747-BA19-74D72436DD87}" type="presOf" srcId="{2AA936F9-F097-1C41-9E0F-85A01130328B}" destId="{F7C61BB4-B74A-BE4B-A095-23E5D18B2235}" srcOrd="0" destOrd="0" presId="urn:microsoft.com/office/officeart/2005/8/layout/hChevron3"/>
    <dgm:cxn modelId="{E06C4716-660B-CE4C-A17C-4EE680EA9852}" srcId="{2AA936F9-F097-1C41-9E0F-85A01130328B}" destId="{7D80328D-F0EA-0648-B2E9-98119E982C63}" srcOrd="2" destOrd="0" parTransId="{6110F6AA-1ADD-BD4B-9F58-8CC4C4B029EA}" sibTransId="{CA52BA74-69CE-8B4F-98ED-41C02430D385}"/>
    <dgm:cxn modelId="{EA4CFC34-BC62-AD48-89A2-4133F67EF686}" srcId="{2AA936F9-F097-1C41-9E0F-85A01130328B}" destId="{474BAA86-1AC5-F241-9068-707A113928CC}" srcOrd="1" destOrd="0" parTransId="{E13151BE-0433-2B42-B9BF-5BF3889E6A12}" sibTransId="{78794BFA-C575-5D41-937D-119F6025456A}"/>
    <dgm:cxn modelId="{491F6E02-3817-144D-A15A-A02EBDC6D2C5}" type="presParOf" srcId="{F7C61BB4-B74A-BE4B-A095-23E5D18B2235}" destId="{1E5A5046-574A-1B4C-AB56-8C13FBA785E7}" srcOrd="0" destOrd="0" presId="urn:microsoft.com/office/officeart/2005/8/layout/hChevron3"/>
    <dgm:cxn modelId="{D9A5852E-DB75-5A43-B32A-5B7DFF88FFAF}" type="presParOf" srcId="{F7C61BB4-B74A-BE4B-A095-23E5D18B2235}" destId="{03E7F0AA-EDD6-3F45-A3AB-234813E2CA4E}" srcOrd="1" destOrd="0" presId="urn:microsoft.com/office/officeart/2005/8/layout/hChevron3"/>
    <dgm:cxn modelId="{E8B894DD-5DD2-774D-96B0-B0B707744A6D}" type="presParOf" srcId="{F7C61BB4-B74A-BE4B-A095-23E5D18B2235}" destId="{0164E12C-FB62-784F-8BEE-694BFF0D6367}" srcOrd="2" destOrd="0" presId="urn:microsoft.com/office/officeart/2005/8/layout/hChevron3"/>
    <dgm:cxn modelId="{915F3200-8396-4545-8BB6-6788243FD6BB}" type="presParOf" srcId="{F7C61BB4-B74A-BE4B-A095-23E5D18B2235}" destId="{641C7BEE-06FA-124C-806C-58AD65848728}" srcOrd="3" destOrd="0" presId="urn:microsoft.com/office/officeart/2005/8/layout/hChevron3"/>
    <dgm:cxn modelId="{6A7D1F37-2CAA-594C-BDDF-7935C185B4F6}" type="presParOf" srcId="{F7C61BB4-B74A-BE4B-A095-23E5D18B2235}" destId="{9216C8CF-922A-F848-8586-A7A68A4A8A1F}" srcOrd="4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3DEB3F4-1A3B-404F-9ED3-0B6B7995E916}" type="doc">
      <dgm:prSet loTypeId="urn:microsoft.com/office/officeart/2005/8/layout/vProcess5" loCatId="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F542CDC-6478-2946-A630-76291C811DDD}">
      <dgm:prSet phldrT="[Text]"/>
      <dgm:spPr/>
      <dgm:t>
        <a:bodyPr/>
        <a:lstStyle/>
        <a:p>
          <a:r>
            <a:rPr lang="en-US" dirty="0" smtClean="0"/>
            <a:t>Enumerate processes</a:t>
          </a:r>
          <a:endParaRPr lang="en-US" dirty="0"/>
        </a:p>
      </dgm:t>
    </dgm:pt>
    <dgm:pt modelId="{62EB9067-8970-4E45-86EC-1FA907F322F5}" type="parTrans" cxnId="{2EF3E262-9470-8C48-B1B4-85C207680ADA}">
      <dgm:prSet/>
      <dgm:spPr/>
      <dgm:t>
        <a:bodyPr/>
        <a:lstStyle/>
        <a:p>
          <a:endParaRPr lang="en-US"/>
        </a:p>
      </dgm:t>
    </dgm:pt>
    <dgm:pt modelId="{95476456-9DA8-414F-B879-B6FDFCCBF79B}" type="sibTrans" cxnId="{2EF3E262-9470-8C48-B1B4-85C207680ADA}">
      <dgm:prSet/>
      <dgm:spPr/>
      <dgm:t>
        <a:bodyPr/>
        <a:lstStyle/>
        <a:p>
          <a:endParaRPr lang="en-US"/>
        </a:p>
      </dgm:t>
    </dgm:pt>
    <dgm:pt modelId="{26A4E7F1-3BB2-CE45-8C5C-8431E3B9262C}">
      <dgm:prSet phldrT="[Text]"/>
      <dgm:spPr/>
      <dgm:t>
        <a:bodyPr/>
        <a:lstStyle/>
        <a:p>
          <a:r>
            <a:rPr lang="en-US" dirty="0" smtClean="0"/>
            <a:t>Get handle to each process</a:t>
          </a:r>
          <a:endParaRPr lang="en-US" dirty="0"/>
        </a:p>
      </dgm:t>
    </dgm:pt>
    <dgm:pt modelId="{03DFB3EA-59D7-CF4E-B2EE-1CB9DED3100B}" type="parTrans" cxnId="{A42245F9-F4D8-244F-AFAD-47B254D3FA14}">
      <dgm:prSet/>
      <dgm:spPr/>
      <dgm:t>
        <a:bodyPr/>
        <a:lstStyle/>
        <a:p>
          <a:endParaRPr lang="en-US"/>
        </a:p>
      </dgm:t>
    </dgm:pt>
    <dgm:pt modelId="{C0A30ED2-C544-334E-B1CD-6993E9A766F4}" type="sibTrans" cxnId="{A42245F9-F4D8-244F-AFAD-47B254D3FA14}">
      <dgm:prSet/>
      <dgm:spPr/>
      <dgm:t>
        <a:bodyPr/>
        <a:lstStyle/>
        <a:p>
          <a:endParaRPr lang="en-US"/>
        </a:p>
      </dgm:t>
    </dgm:pt>
    <dgm:pt modelId="{8942B48A-7ECB-4149-9883-FC631995A250}">
      <dgm:prSet phldrT="[Text]"/>
      <dgm:spPr/>
      <dgm:t>
        <a:bodyPr/>
        <a:lstStyle/>
        <a:p>
          <a:r>
            <a:rPr lang="en-US" dirty="0" smtClean="0"/>
            <a:t>Iterate through each process’ memory</a:t>
          </a:r>
          <a:endParaRPr lang="en-US" dirty="0"/>
        </a:p>
      </dgm:t>
    </dgm:pt>
    <dgm:pt modelId="{9E8186CE-3C33-E747-85B8-8203D135B69D}" type="parTrans" cxnId="{10CCD191-7FD4-224C-B824-1A8547AE240C}">
      <dgm:prSet/>
      <dgm:spPr/>
      <dgm:t>
        <a:bodyPr/>
        <a:lstStyle/>
        <a:p>
          <a:endParaRPr lang="en-US"/>
        </a:p>
      </dgm:t>
    </dgm:pt>
    <dgm:pt modelId="{35708682-22D8-6543-AF1D-E23B42941E1E}" type="sibTrans" cxnId="{10CCD191-7FD4-224C-B824-1A8547AE240C}">
      <dgm:prSet/>
      <dgm:spPr/>
      <dgm:t>
        <a:bodyPr/>
        <a:lstStyle/>
        <a:p>
          <a:endParaRPr lang="en-US"/>
        </a:p>
      </dgm:t>
    </dgm:pt>
    <dgm:pt modelId="{8D72B872-B367-B640-9DF9-3158EBA99BF8}">
      <dgm:prSet phldrT="[Text]"/>
      <dgm:spPr/>
      <dgm:t>
        <a:bodyPr/>
        <a:lstStyle/>
        <a:p>
          <a:r>
            <a:rPr lang="en-US" dirty="0" smtClean="0"/>
            <a:t>Read memory</a:t>
          </a:r>
          <a:endParaRPr lang="en-US" dirty="0"/>
        </a:p>
      </dgm:t>
    </dgm:pt>
    <dgm:pt modelId="{973AC721-D524-1540-A1EF-E2CF0B04D024}" type="parTrans" cxnId="{75B5E25F-60D0-4745-9E41-71801BD018EC}">
      <dgm:prSet/>
      <dgm:spPr/>
      <dgm:t>
        <a:bodyPr/>
        <a:lstStyle/>
        <a:p>
          <a:endParaRPr lang="en-US"/>
        </a:p>
      </dgm:t>
    </dgm:pt>
    <dgm:pt modelId="{C138FF18-6D9A-2146-8CE0-AC824DF09224}" type="sibTrans" cxnId="{75B5E25F-60D0-4745-9E41-71801BD018EC}">
      <dgm:prSet/>
      <dgm:spPr/>
      <dgm:t>
        <a:bodyPr/>
        <a:lstStyle/>
        <a:p>
          <a:endParaRPr lang="en-US"/>
        </a:p>
      </dgm:t>
    </dgm:pt>
    <dgm:pt modelId="{226B9F2E-7382-394B-B55F-203AD38B9AD8}">
      <dgm:prSet phldrT="[Text]"/>
      <dgm:spPr/>
      <dgm:t>
        <a:bodyPr/>
        <a:lstStyle/>
        <a:p>
          <a:r>
            <a:rPr lang="en-US" dirty="0" smtClean="0"/>
            <a:t>Perform action against that data</a:t>
          </a:r>
          <a:endParaRPr lang="en-US" dirty="0"/>
        </a:p>
      </dgm:t>
    </dgm:pt>
    <dgm:pt modelId="{6FC5DE22-A96B-454E-8917-9EBAD97E4B62}" type="parTrans" cxnId="{C39E6A71-A8C8-604D-ACFD-9D57D1D2A404}">
      <dgm:prSet/>
      <dgm:spPr/>
      <dgm:t>
        <a:bodyPr/>
        <a:lstStyle/>
        <a:p>
          <a:endParaRPr lang="en-US"/>
        </a:p>
      </dgm:t>
    </dgm:pt>
    <dgm:pt modelId="{6ACB2522-AD47-D84A-BF07-06BB17539D5C}" type="sibTrans" cxnId="{C39E6A71-A8C8-604D-ACFD-9D57D1D2A404}">
      <dgm:prSet/>
      <dgm:spPr/>
      <dgm:t>
        <a:bodyPr/>
        <a:lstStyle/>
        <a:p>
          <a:endParaRPr lang="en-US"/>
        </a:p>
      </dgm:t>
    </dgm:pt>
    <dgm:pt modelId="{DB9E9A31-5629-0D48-B592-34BC1A3C96B7}" type="pres">
      <dgm:prSet presAssocID="{73DEB3F4-1A3B-404F-9ED3-0B6B7995E916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605E568-FADA-234A-BAA9-EB25EFCBD011}" type="pres">
      <dgm:prSet presAssocID="{73DEB3F4-1A3B-404F-9ED3-0B6B7995E916}" presName="dummyMaxCanvas" presStyleCnt="0">
        <dgm:presLayoutVars/>
      </dgm:prSet>
      <dgm:spPr/>
    </dgm:pt>
    <dgm:pt modelId="{F44A2B36-D82B-AB48-B0DE-9CB70DD11C61}" type="pres">
      <dgm:prSet presAssocID="{73DEB3F4-1A3B-404F-9ED3-0B6B7995E916}" presName="FiveNodes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FE005D7-A2D8-8F47-BC9B-008D234086C5}" type="pres">
      <dgm:prSet presAssocID="{73DEB3F4-1A3B-404F-9ED3-0B6B7995E916}" presName="FiveNodes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9032660-9594-CF48-8D4D-05845732715F}" type="pres">
      <dgm:prSet presAssocID="{73DEB3F4-1A3B-404F-9ED3-0B6B7995E916}" presName="FiveNodes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2A6EAEE-92D5-2B43-A1DF-5C3AEFEC7B65}" type="pres">
      <dgm:prSet presAssocID="{73DEB3F4-1A3B-404F-9ED3-0B6B7995E916}" presName="FiveNodes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9842894-37CA-C349-926B-991BF47A2B5D}" type="pres">
      <dgm:prSet presAssocID="{73DEB3F4-1A3B-404F-9ED3-0B6B7995E916}" presName="FiveNodes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C56625-A8C0-CD46-B35C-8AA3C4CC9CFE}" type="pres">
      <dgm:prSet presAssocID="{73DEB3F4-1A3B-404F-9ED3-0B6B7995E916}" presName="FiveConn_1-2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AAA4124-6812-1D4E-BD68-C267249ADF02}" type="pres">
      <dgm:prSet presAssocID="{73DEB3F4-1A3B-404F-9ED3-0B6B7995E916}" presName="FiveConn_2-3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9069EB4-04F0-C244-B8A4-A0263ACB9265}" type="pres">
      <dgm:prSet presAssocID="{73DEB3F4-1A3B-404F-9ED3-0B6B7995E916}" presName="FiveConn_3-4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9C66F53-0BE3-D941-B61F-78F747F2C70E}" type="pres">
      <dgm:prSet presAssocID="{73DEB3F4-1A3B-404F-9ED3-0B6B7995E916}" presName="FiveConn_4-5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FA84852-F506-2C46-BA54-A82D21A63FD4}" type="pres">
      <dgm:prSet presAssocID="{73DEB3F4-1A3B-404F-9ED3-0B6B7995E916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FDBABB8-DFC1-9E47-8576-F45DB443887B}" type="pres">
      <dgm:prSet presAssocID="{73DEB3F4-1A3B-404F-9ED3-0B6B7995E916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32B09A2-BCAA-8F44-B0B5-81C8F56A5496}" type="pres">
      <dgm:prSet presAssocID="{73DEB3F4-1A3B-404F-9ED3-0B6B7995E916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74D2727-A254-E244-8DCA-E16233944F99}" type="pres">
      <dgm:prSet presAssocID="{73DEB3F4-1A3B-404F-9ED3-0B6B7995E916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3174C2-B656-C541-B717-F6211A1FA2B4}" type="pres">
      <dgm:prSet presAssocID="{73DEB3F4-1A3B-404F-9ED3-0B6B7995E916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9B3CFC7-8C6B-8944-B7F2-B435A96ECA6F}" type="presOf" srcId="{26A4E7F1-3BB2-CE45-8C5C-8431E3B9262C}" destId="{2FE005D7-A2D8-8F47-BC9B-008D234086C5}" srcOrd="0" destOrd="0" presId="urn:microsoft.com/office/officeart/2005/8/layout/vProcess5"/>
    <dgm:cxn modelId="{C39E6A71-A8C8-604D-ACFD-9D57D1D2A404}" srcId="{73DEB3F4-1A3B-404F-9ED3-0B6B7995E916}" destId="{226B9F2E-7382-394B-B55F-203AD38B9AD8}" srcOrd="4" destOrd="0" parTransId="{6FC5DE22-A96B-454E-8917-9EBAD97E4B62}" sibTransId="{6ACB2522-AD47-D84A-BF07-06BB17539D5C}"/>
    <dgm:cxn modelId="{8E949B2B-A063-644E-909A-2B29D0DC8E61}" type="presOf" srcId="{73DEB3F4-1A3B-404F-9ED3-0B6B7995E916}" destId="{DB9E9A31-5629-0D48-B592-34BC1A3C96B7}" srcOrd="0" destOrd="0" presId="urn:microsoft.com/office/officeart/2005/8/layout/vProcess5"/>
    <dgm:cxn modelId="{EBF543B7-A004-1F45-87C0-02D1C7BD0F05}" type="presOf" srcId="{8D72B872-B367-B640-9DF9-3158EBA99BF8}" destId="{574D2727-A254-E244-8DCA-E16233944F99}" srcOrd="1" destOrd="0" presId="urn:microsoft.com/office/officeart/2005/8/layout/vProcess5"/>
    <dgm:cxn modelId="{A42245F9-F4D8-244F-AFAD-47B254D3FA14}" srcId="{73DEB3F4-1A3B-404F-9ED3-0B6B7995E916}" destId="{26A4E7F1-3BB2-CE45-8C5C-8431E3B9262C}" srcOrd="1" destOrd="0" parTransId="{03DFB3EA-59D7-CF4E-B2EE-1CB9DED3100B}" sibTransId="{C0A30ED2-C544-334E-B1CD-6993E9A766F4}"/>
    <dgm:cxn modelId="{8CDD768A-563F-CB4A-AB28-6333E060496F}" type="presOf" srcId="{C138FF18-6D9A-2146-8CE0-AC824DF09224}" destId="{A9C66F53-0BE3-D941-B61F-78F747F2C70E}" srcOrd="0" destOrd="0" presId="urn:microsoft.com/office/officeart/2005/8/layout/vProcess5"/>
    <dgm:cxn modelId="{0F89D304-C3BB-7444-89FD-2073904C5199}" type="presOf" srcId="{226B9F2E-7382-394B-B55F-203AD38B9AD8}" destId="{4A3174C2-B656-C541-B717-F6211A1FA2B4}" srcOrd="1" destOrd="0" presId="urn:microsoft.com/office/officeart/2005/8/layout/vProcess5"/>
    <dgm:cxn modelId="{5BD52936-EE5F-304B-98BF-6FEB96B079EB}" type="presOf" srcId="{95476456-9DA8-414F-B879-B6FDFCCBF79B}" destId="{6BC56625-A8C0-CD46-B35C-8AA3C4CC9CFE}" srcOrd="0" destOrd="0" presId="urn:microsoft.com/office/officeart/2005/8/layout/vProcess5"/>
    <dgm:cxn modelId="{A3507AFF-A687-7E4E-B825-A8D2B24D1A51}" type="presOf" srcId="{226B9F2E-7382-394B-B55F-203AD38B9AD8}" destId="{99842894-37CA-C349-926B-991BF47A2B5D}" srcOrd="0" destOrd="0" presId="urn:microsoft.com/office/officeart/2005/8/layout/vProcess5"/>
    <dgm:cxn modelId="{01B3649C-49DA-F34C-9C52-28F381DA3021}" type="presOf" srcId="{8942B48A-7ECB-4149-9883-FC631995A250}" destId="{79032660-9594-CF48-8D4D-05845732715F}" srcOrd="0" destOrd="0" presId="urn:microsoft.com/office/officeart/2005/8/layout/vProcess5"/>
    <dgm:cxn modelId="{DC142690-6CFF-2146-9D2F-C0086708720B}" type="presOf" srcId="{8D72B872-B367-B640-9DF9-3158EBA99BF8}" destId="{D2A6EAEE-92D5-2B43-A1DF-5C3AEFEC7B65}" srcOrd="0" destOrd="0" presId="urn:microsoft.com/office/officeart/2005/8/layout/vProcess5"/>
    <dgm:cxn modelId="{600CBDDC-08AD-6B4B-8D05-8990FD979E9F}" type="presOf" srcId="{35708682-22D8-6543-AF1D-E23B42941E1E}" destId="{E9069EB4-04F0-C244-B8A4-A0263ACB9265}" srcOrd="0" destOrd="0" presId="urn:microsoft.com/office/officeart/2005/8/layout/vProcess5"/>
    <dgm:cxn modelId="{BD4B97FC-E718-E246-A3F0-65E4BBC3E310}" type="presOf" srcId="{AF542CDC-6478-2946-A630-76291C811DDD}" destId="{3FA84852-F506-2C46-BA54-A82D21A63FD4}" srcOrd="1" destOrd="0" presId="urn:microsoft.com/office/officeart/2005/8/layout/vProcess5"/>
    <dgm:cxn modelId="{10CCD191-7FD4-224C-B824-1A8547AE240C}" srcId="{73DEB3F4-1A3B-404F-9ED3-0B6B7995E916}" destId="{8942B48A-7ECB-4149-9883-FC631995A250}" srcOrd="2" destOrd="0" parTransId="{9E8186CE-3C33-E747-85B8-8203D135B69D}" sibTransId="{35708682-22D8-6543-AF1D-E23B42941E1E}"/>
    <dgm:cxn modelId="{DA0A6705-BDD5-D742-99B2-9AA56A3D0094}" type="presOf" srcId="{8942B48A-7ECB-4149-9883-FC631995A250}" destId="{532B09A2-BCAA-8F44-B0B5-81C8F56A5496}" srcOrd="1" destOrd="0" presId="urn:microsoft.com/office/officeart/2005/8/layout/vProcess5"/>
    <dgm:cxn modelId="{75B5E25F-60D0-4745-9E41-71801BD018EC}" srcId="{73DEB3F4-1A3B-404F-9ED3-0B6B7995E916}" destId="{8D72B872-B367-B640-9DF9-3158EBA99BF8}" srcOrd="3" destOrd="0" parTransId="{973AC721-D524-1540-A1EF-E2CF0B04D024}" sibTransId="{C138FF18-6D9A-2146-8CE0-AC824DF09224}"/>
    <dgm:cxn modelId="{A52C75FA-F4FE-4E44-9FDB-E1B90F0FD933}" type="presOf" srcId="{AF542CDC-6478-2946-A630-76291C811DDD}" destId="{F44A2B36-D82B-AB48-B0DE-9CB70DD11C61}" srcOrd="0" destOrd="0" presId="urn:microsoft.com/office/officeart/2005/8/layout/vProcess5"/>
    <dgm:cxn modelId="{11C41778-532A-3146-A1EE-442DD6CF0DEB}" type="presOf" srcId="{C0A30ED2-C544-334E-B1CD-6993E9A766F4}" destId="{FAAA4124-6812-1D4E-BD68-C267249ADF02}" srcOrd="0" destOrd="0" presId="urn:microsoft.com/office/officeart/2005/8/layout/vProcess5"/>
    <dgm:cxn modelId="{2EF3E262-9470-8C48-B1B4-85C207680ADA}" srcId="{73DEB3F4-1A3B-404F-9ED3-0B6B7995E916}" destId="{AF542CDC-6478-2946-A630-76291C811DDD}" srcOrd="0" destOrd="0" parTransId="{62EB9067-8970-4E45-86EC-1FA907F322F5}" sibTransId="{95476456-9DA8-414F-B879-B6FDFCCBF79B}"/>
    <dgm:cxn modelId="{A9716C77-53B2-354A-AD39-F48B080A53D2}" type="presOf" srcId="{26A4E7F1-3BB2-CE45-8C5C-8431E3B9262C}" destId="{AFDBABB8-DFC1-9E47-8576-F45DB443887B}" srcOrd="1" destOrd="0" presId="urn:microsoft.com/office/officeart/2005/8/layout/vProcess5"/>
    <dgm:cxn modelId="{6C5BCEE9-0E01-C04B-A000-0DBF19E6E830}" type="presParOf" srcId="{DB9E9A31-5629-0D48-B592-34BC1A3C96B7}" destId="{4605E568-FADA-234A-BAA9-EB25EFCBD011}" srcOrd="0" destOrd="0" presId="urn:microsoft.com/office/officeart/2005/8/layout/vProcess5"/>
    <dgm:cxn modelId="{CCA2DE70-0357-DE44-AA72-D038EE0FEA8E}" type="presParOf" srcId="{DB9E9A31-5629-0D48-B592-34BC1A3C96B7}" destId="{F44A2B36-D82B-AB48-B0DE-9CB70DD11C61}" srcOrd="1" destOrd="0" presId="urn:microsoft.com/office/officeart/2005/8/layout/vProcess5"/>
    <dgm:cxn modelId="{AC64BD61-532F-F34F-9529-4EFBA0BDC2D3}" type="presParOf" srcId="{DB9E9A31-5629-0D48-B592-34BC1A3C96B7}" destId="{2FE005D7-A2D8-8F47-BC9B-008D234086C5}" srcOrd="2" destOrd="0" presId="urn:microsoft.com/office/officeart/2005/8/layout/vProcess5"/>
    <dgm:cxn modelId="{E92A9CB0-BEA8-9049-8BDB-F402AD6665E5}" type="presParOf" srcId="{DB9E9A31-5629-0D48-B592-34BC1A3C96B7}" destId="{79032660-9594-CF48-8D4D-05845732715F}" srcOrd="3" destOrd="0" presId="urn:microsoft.com/office/officeart/2005/8/layout/vProcess5"/>
    <dgm:cxn modelId="{B407EE85-3727-D749-906A-13C0F2BBEB7B}" type="presParOf" srcId="{DB9E9A31-5629-0D48-B592-34BC1A3C96B7}" destId="{D2A6EAEE-92D5-2B43-A1DF-5C3AEFEC7B65}" srcOrd="4" destOrd="0" presId="urn:microsoft.com/office/officeart/2005/8/layout/vProcess5"/>
    <dgm:cxn modelId="{109278B3-2849-6945-AD8C-143D90EFFAD7}" type="presParOf" srcId="{DB9E9A31-5629-0D48-B592-34BC1A3C96B7}" destId="{99842894-37CA-C349-926B-991BF47A2B5D}" srcOrd="5" destOrd="0" presId="urn:microsoft.com/office/officeart/2005/8/layout/vProcess5"/>
    <dgm:cxn modelId="{6F82D152-6FE6-CC43-B238-DA6A4E856DF5}" type="presParOf" srcId="{DB9E9A31-5629-0D48-B592-34BC1A3C96B7}" destId="{6BC56625-A8C0-CD46-B35C-8AA3C4CC9CFE}" srcOrd="6" destOrd="0" presId="urn:microsoft.com/office/officeart/2005/8/layout/vProcess5"/>
    <dgm:cxn modelId="{06502FA1-AA7D-A546-89FD-E63308F29D62}" type="presParOf" srcId="{DB9E9A31-5629-0D48-B592-34BC1A3C96B7}" destId="{FAAA4124-6812-1D4E-BD68-C267249ADF02}" srcOrd="7" destOrd="0" presId="urn:microsoft.com/office/officeart/2005/8/layout/vProcess5"/>
    <dgm:cxn modelId="{CC38095D-ABB9-A947-ABED-FEB62019DAA1}" type="presParOf" srcId="{DB9E9A31-5629-0D48-B592-34BC1A3C96B7}" destId="{E9069EB4-04F0-C244-B8A4-A0263ACB9265}" srcOrd="8" destOrd="0" presId="urn:microsoft.com/office/officeart/2005/8/layout/vProcess5"/>
    <dgm:cxn modelId="{CD9D8966-7C25-5041-A0E3-EA391608E187}" type="presParOf" srcId="{DB9E9A31-5629-0D48-B592-34BC1A3C96B7}" destId="{A9C66F53-0BE3-D941-B61F-78F747F2C70E}" srcOrd="9" destOrd="0" presId="urn:microsoft.com/office/officeart/2005/8/layout/vProcess5"/>
    <dgm:cxn modelId="{0BAABF91-282D-704A-BB38-3EBFCA5B23A3}" type="presParOf" srcId="{DB9E9A31-5629-0D48-B592-34BC1A3C96B7}" destId="{3FA84852-F506-2C46-BA54-A82D21A63FD4}" srcOrd="10" destOrd="0" presId="urn:microsoft.com/office/officeart/2005/8/layout/vProcess5"/>
    <dgm:cxn modelId="{A6EBDA00-ECED-4B4F-8281-E33AEDDA4EE8}" type="presParOf" srcId="{DB9E9A31-5629-0D48-B592-34BC1A3C96B7}" destId="{AFDBABB8-DFC1-9E47-8576-F45DB443887B}" srcOrd="11" destOrd="0" presId="urn:microsoft.com/office/officeart/2005/8/layout/vProcess5"/>
    <dgm:cxn modelId="{B2DB97A0-FCBD-8646-A38D-36041D3446EA}" type="presParOf" srcId="{DB9E9A31-5629-0D48-B592-34BC1A3C96B7}" destId="{532B09A2-BCAA-8F44-B0B5-81C8F56A5496}" srcOrd="12" destOrd="0" presId="urn:microsoft.com/office/officeart/2005/8/layout/vProcess5"/>
    <dgm:cxn modelId="{C7AD9866-AC07-A049-9A6E-3F7A6591ED0C}" type="presParOf" srcId="{DB9E9A31-5629-0D48-B592-34BC1A3C96B7}" destId="{574D2727-A254-E244-8DCA-E16233944F99}" srcOrd="13" destOrd="0" presId="urn:microsoft.com/office/officeart/2005/8/layout/vProcess5"/>
    <dgm:cxn modelId="{508F0287-7A9D-0947-8C82-FEF369B72211}" type="presParOf" srcId="{DB9E9A31-5629-0D48-B592-34BC1A3C96B7}" destId="{4A3174C2-B656-C541-B717-F6211A1FA2B4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5A5046-574A-1B4C-AB56-8C13FBA785E7}">
      <dsp:nvSpPr>
        <dsp:cNvPr id="0" name=""/>
        <dsp:cNvSpPr/>
      </dsp:nvSpPr>
      <dsp:spPr>
        <a:xfrm>
          <a:off x="3716" y="0"/>
          <a:ext cx="3250294" cy="937151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66675" rIns="33338" bIns="666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Identify CHD Processes</a:t>
          </a:r>
          <a:endParaRPr lang="en-US" sz="2500" kern="1200" dirty="0"/>
        </a:p>
      </dsp:txBody>
      <dsp:txXfrm>
        <a:off x="3716" y="0"/>
        <a:ext cx="3016006" cy="937151"/>
      </dsp:txXfrm>
    </dsp:sp>
    <dsp:sp modelId="{0164E12C-FB62-784F-8BEE-694BFF0D6367}">
      <dsp:nvSpPr>
        <dsp:cNvPr id="0" name=""/>
        <dsp:cNvSpPr/>
      </dsp:nvSpPr>
      <dsp:spPr>
        <a:xfrm>
          <a:off x="2603952" y="0"/>
          <a:ext cx="3250294" cy="93715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0013" tIns="66675" rIns="33338" bIns="666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Set Service to Scrape Memory</a:t>
          </a:r>
          <a:endParaRPr lang="en-US" sz="2500" kern="1200" dirty="0"/>
        </a:p>
      </dsp:txBody>
      <dsp:txXfrm>
        <a:off x="3072528" y="0"/>
        <a:ext cx="2313143" cy="937151"/>
      </dsp:txXfrm>
    </dsp:sp>
    <dsp:sp modelId="{9216C8CF-922A-F848-8586-A7A68A4A8A1F}">
      <dsp:nvSpPr>
        <dsp:cNvPr id="0" name=""/>
        <dsp:cNvSpPr/>
      </dsp:nvSpPr>
      <dsp:spPr>
        <a:xfrm>
          <a:off x="5204188" y="0"/>
          <a:ext cx="3250294" cy="93715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0013" tIns="66675" rIns="33338" bIns="666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Exfiltrate Stolen Data</a:t>
          </a:r>
          <a:endParaRPr lang="en-US" sz="2500" kern="1200" dirty="0"/>
        </a:p>
      </dsp:txBody>
      <dsp:txXfrm>
        <a:off x="5672764" y="0"/>
        <a:ext cx="2313143" cy="93715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4A2B36-D82B-AB48-B0DE-9CB70DD11C61}">
      <dsp:nvSpPr>
        <dsp:cNvPr id="0" name=""/>
        <dsp:cNvSpPr/>
      </dsp:nvSpPr>
      <dsp:spPr>
        <a:xfrm>
          <a:off x="0" y="0"/>
          <a:ext cx="6512813" cy="83667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Enumerate processes</a:t>
          </a:r>
          <a:endParaRPr lang="en-US" sz="2400" kern="1200" dirty="0"/>
        </a:p>
      </dsp:txBody>
      <dsp:txXfrm>
        <a:off x="24505" y="24505"/>
        <a:ext cx="5512085" cy="787666"/>
      </dsp:txXfrm>
    </dsp:sp>
    <dsp:sp modelId="{2FE005D7-A2D8-8F47-BC9B-008D234086C5}">
      <dsp:nvSpPr>
        <dsp:cNvPr id="0" name=""/>
        <dsp:cNvSpPr/>
      </dsp:nvSpPr>
      <dsp:spPr>
        <a:xfrm>
          <a:off x="486346" y="952881"/>
          <a:ext cx="6512813" cy="83667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Get handle to each process</a:t>
          </a:r>
          <a:endParaRPr lang="en-US" sz="2400" kern="1200" dirty="0"/>
        </a:p>
      </dsp:txBody>
      <dsp:txXfrm>
        <a:off x="510851" y="977386"/>
        <a:ext cx="5433618" cy="787666"/>
      </dsp:txXfrm>
    </dsp:sp>
    <dsp:sp modelId="{79032660-9594-CF48-8D4D-05845732715F}">
      <dsp:nvSpPr>
        <dsp:cNvPr id="0" name=""/>
        <dsp:cNvSpPr/>
      </dsp:nvSpPr>
      <dsp:spPr>
        <a:xfrm>
          <a:off x="972693" y="1905762"/>
          <a:ext cx="6512813" cy="83667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Iterate through each process’ memory</a:t>
          </a:r>
          <a:endParaRPr lang="en-US" sz="2400" kern="1200" dirty="0"/>
        </a:p>
      </dsp:txBody>
      <dsp:txXfrm>
        <a:off x="997198" y="1930267"/>
        <a:ext cx="5433618" cy="787666"/>
      </dsp:txXfrm>
    </dsp:sp>
    <dsp:sp modelId="{D2A6EAEE-92D5-2B43-A1DF-5C3AEFEC7B65}">
      <dsp:nvSpPr>
        <dsp:cNvPr id="0" name=""/>
        <dsp:cNvSpPr/>
      </dsp:nvSpPr>
      <dsp:spPr>
        <a:xfrm>
          <a:off x="1459039" y="2858643"/>
          <a:ext cx="6512813" cy="83667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Read memory</a:t>
          </a:r>
          <a:endParaRPr lang="en-US" sz="2400" kern="1200" dirty="0"/>
        </a:p>
      </dsp:txBody>
      <dsp:txXfrm>
        <a:off x="1483544" y="2883148"/>
        <a:ext cx="5433618" cy="787666"/>
      </dsp:txXfrm>
    </dsp:sp>
    <dsp:sp modelId="{99842894-37CA-C349-926B-991BF47A2B5D}">
      <dsp:nvSpPr>
        <dsp:cNvPr id="0" name=""/>
        <dsp:cNvSpPr/>
      </dsp:nvSpPr>
      <dsp:spPr>
        <a:xfrm>
          <a:off x="1945386" y="3811524"/>
          <a:ext cx="6512813" cy="83667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Perform action against that data</a:t>
          </a:r>
          <a:endParaRPr lang="en-US" sz="2400" kern="1200" dirty="0"/>
        </a:p>
      </dsp:txBody>
      <dsp:txXfrm>
        <a:off x="1969891" y="3836029"/>
        <a:ext cx="5433618" cy="787666"/>
      </dsp:txXfrm>
    </dsp:sp>
    <dsp:sp modelId="{6BC56625-A8C0-CD46-B35C-8AA3C4CC9CFE}">
      <dsp:nvSpPr>
        <dsp:cNvPr id="0" name=""/>
        <dsp:cNvSpPr/>
      </dsp:nvSpPr>
      <dsp:spPr>
        <a:xfrm>
          <a:off x="5968974" y="611238"/>
          <a:ext cx="543839" cy="543839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/>
        </a:p>
      </dsp:txBody>
      <dsp:txXfrm>
        <a:off x="6091338" y="611238"/>
        <a:ext cx="299111" cy="409239"/>
      </dsp:txXfrm>
    </dsp:sp>
    <dsp:sp modelId="{FAAA4124-6812-1D4E-BD68-C267249ADF02}">
      <dsp:nvSpPr>
        <dsp:cNvPr id="0" name=""/>
        <dsp:cNvSpPr/>
      </dsp:nvSpPr>
      <dsp:spPr>
        <a:xfrm>
          <a:off x="6455321" y="1564119"/>
          <a:ext cx="543839" cy="543839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/>
        </a:p>
      </dsp:txBody>
      <dsp:txXfrm>
        <a:off x="6577685" y="1564119"/>
        <a:ext cx="299111" cy="409239"/>
      </dsp:txXfrm>
    </dsp:sp>
    <dsp:sp modelId="{E9069EB4-04F0-C244-B8A4-A0263ACB9265}">
      <dsp:nvSpPr>
        <dsp:cNvPr id="0" name=""/>
        <dsp:cNvSpPr/>
      </dsp:nvSpPr>
      <dsp:spPr>
        <a:xfrm>
          <a:off x="6941667" y="2503055"/>
          <a:ext cx="543839" cy="543839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/>
        </a:p>
      </dsp:txBody>
      <dsp:txXfrm>
        <a:off x="7064031" y="2503055"/>
        <a:ext cx="299111" cy="409239"/>
      </dsp:txXfrm>
    </dsp:sp>
    <dsp:sp modelId="{A9C66F53-0BE3-D941-B61F-78F747F2C70E}">
      <dsp:nvSpPr>
        <dsp:cNvPr id="0" name=""/>
        <dsp:cNvSpPr/>
      </dsp:nvSpPr>
      <dsp:spPr>
        <a:xfrm>
          <a:off x="7428014" y="3465233"/>
          <a:ext cx="543839" cy="543839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/>
        </a:p>
      </dsp:txBody>
      <dsp:txXfrm>
        <a:off x="7550378" y="3465233"/>
        <a:ext cx="299111" cy="40923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914167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914167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492618C-A7D3-42B2-A805-A5730047AE00}" type="datetimeFigureOut">
              <a:rPr lang="en-US"/>
              <a:pPr>
                <a:defRPr/>
              </a:pPr>
              <a:t>9/14/12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914167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defTabSz="914167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F2FF369-9AF2-41CA-8F1E-E60BF2DA44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6638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914167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914167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6A99B82-02A2-4A6B-9F36-9D5DC87FCB30}" type="datetimeFigureOut">
              <a:rPr lang="en-US"/>
              <a:pPr>
                <a:defRPr/>
              </a:pPr>
              <a:t>9/14/12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914167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defTabSz="914167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79B9E79-C4D9-42F0-AA25-E1AA9C257C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4169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Ryan</a:t>
            </a:r>
          </a:p>
          <a:p>
            <a:endParaRPr lang="en-US" dirty="0" smtClean="0"/>
          </a:p>
          <a:p>
            <a:r>
              <a:rPr lang="en-US" dirty="0" smtClean="0"/>
              <a:t>Title</a:t>
            </a:r>
            <a:r>
              <a:rPr lang="en-US" baseline="0" dirty="0" smtClean="0"/>
              <a:t> Only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C874A-1691-1A4F-8A52-7AB4BA05D2A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270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Josh</a:t>
            </a:r>
          </a:p>
          <a:p>
            <a:endParaRPr lang="en-US" dirty="0" smtClean="0"/>
          </a:p>
          <a:p>
            <a:r>
              <a:rPr lang="en-US" dirty="0" err="1" smtClean="0"/>
              <a:t>EnumProcesses</a:t>
            </a:r>
            <a:r>
              <a:rPr lang="en-US" dirty="0" smtClean="0"/>
              <a:t> only returns</a:t>
            </a:r>
            <a:r>
              <a:rPr lang="en-US" baseline="0" dirty="0" smtClean="0"/>
              <a:t> a list of process identifiers, or PIDS.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Uses (Process</a:t>
            </a:r>
            <a:r>
              <a:rPr lang="en-US" baseline="0" dirty="0" smtClean="0"/>
              <a:t> Status API) </a:t>
            </a:r>
            <a:r>
              <a:rPr lang="en-US" dirty="0" smtClean="0"/>
              <a:t>PSAPI library</a:t>
            </a:r>
            <a:endParaRPr lang="en-US" baseline="0" dirty="0" smtClean="0"/>
          </a:p>
          <a:p>
            <a:endParaRPr lang="en-US" baseline="0" dirty="0" smtClean="0"/>
          </a:p>
          <a:p>
            <a:r>
              <a:rPr lang="en-US" baseline="0" dirty="0" smtClean="0"/>
              <a:t>CreateToolhelp32Snapshot method will provide the author with PID, Number of </a:t>
            </a:r>
            <a:r>
              <a:rPr lang="en-US" baseline="0" dirty="0" err="1" smtClean="0"/>
              <a:t>theads</a:t>
            </a:r>
            <a:r>
              <a:rPr lang="en-US" baseline="0" dirty="0" smtClean="0"/>
              <a:t>, parent PID, name of the executable file, etc.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9B9E79-C4D9-42F0-AA25-E1AA9C257CA9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235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Ryan</a:t>
            </a:r>
          </a:p>
          <a:p>
            <a:endParaRPr lang="en-US" dirty="0" smtClean="0"/>
          </a:p>
          <a:p>
            <a:r>
              <a:rPr lang="en-US" dirty="0" smtClean="0"/>
              <a:t>Let’s jump to the final</a:t>
            </a:r>
            <a:r>
              <a:rPr lang="en-US" baseline="0" dirty="0" smtClean="0"/>
              <a:t> step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9B9E79-C4D9-42F0-AA25-E1AA9C257CA9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235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Ryan</a:t>
            </a:r>
          </a:p>
          <a:p>
            <a:endParaRPr lang="en-US" dirty="0" smtClean="0"/>
          </a:p>
          <a:p>
            <a:r>
              <a:rPr lang="en-US" dirty="0" smtClean="0"/>
              <a:t>Targeting</a:t>
            </a:r>
            <a:r>
              <a:rPr lang="en-US" baseline="0" dirty="0" smtClean="0"/>
              <a:t> the data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? = common</a:t>
            </a:r>
            <a:r>
              <a:rPr lang="en-US" baseline="0" dirty="0" smtClean="0"/>
              <a:t> end sentinel character</a:t>
            </a:r>
            <a:endParaRPr lang="en-US" dirty="0" smtClean="0"/>
          </a:p>
          <a:p>
            <a:endParaRPr lang="en-US" dirty="0" smtClean="0"/>
          </a:p>
          <a:p>
            <a:pPr marL="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 smtClean="0"/>
              <a:t>“Is it written in crayon in the binary?” –Grayson Lenik</a:t>
            </a:r>
          </a:p>
          <a:p>
            <a:pPr marL="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 smtClean="0"/>
              <a:t>“Baby’s first regex”</a:t>
            </a:r>
          </a:p>
          <a:p>
            <a:endParaRPr lang="en-US" dirty="0" smtClean="0"/>
          </a:p>
          <a:p>
            <a:r>
              <a:rPr lang="en-US" dirty="0" smtClean="0"/>
              <a:t>Story about how I decrypted the wrong type of cards for Chunky Monkey (Australian credit cards?)</a:t>
            </a:r>
          </a:p>
          <a:p>
            <a:endParaRPr lang="en-US" dirty="0" smtClean="0"/>
          </a:p>
          <a:p>
            <a:r>
              <a:rPr lang="en-US" dirty="0" smtClean="0"/>
              <a:t>ASCII</a:t>
            </a:r>
            <a:r>
              <a:rPr lang="en-US" baseline="0" dirty="0" smtClean="0"/>
              <a:t> 0x3F (63)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9B9E79-C4D9-42F0-AA25-E1AA9C257CA9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17879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Ryan</a:t>
            </a:r>
          </a:p>
          <a:p>
            <a:endParaRPr lang="en-US" dirty="0" smtClean="0"/>
          </a:p>
          <a:p>
            <a:r>
              <a:rPr lang="en-US" dirty="0" smtClean="0"/>
              <a:t>Targeting</a:t>
            </a:r>
            <a:r>
              <a:rPr lang="en-US" baseline="0" dirty="0" smtClean="0"/>
              <a:t> the data</a:t>
            </a:r>
            <a:endParaRPr lang="en-US" dirty="0" smtClean="0"/>
          </a:p>
          <a:p>
            <a:endParaRPr lang="en-US" dirty="0" smtClean="0"/>
          </a:p>
          <a:p>
            <a:pPr marL="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 smtClean="0"/>
              <a:t>“Is it written in crayon in the binary?” –Grayson Lenik</a:t>
            </a:r>
          </a:p>
          <a:p>
            <a:pPr marL="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 smtClean="0"/>
              <a:t>“Baby’s first regex”</a:t>
            </a:r>
          </a:p>
          <a:p>
            <a:endParaRPr lang="en-US" dirty="0" smtClean="0"/>
          </a:p>
          <a:p>
            <a:r>
              <a:rPr lang="en-US" dirty="0" smtClean="0"/>
              <a:t>Story about how I decrypted the wrong type of cards for Chunky Monkey (Australian credit cards?)</a:t>
            </a:r>
          </a:p>
          <a:p>
            <a:endParaRPr lang="en-US" dirty="0" smtClean="0"/>
          </a:p>
          <a:p>
            <a:r>
              <a:rPr lang="en-US" dirty="0" smtClean="0"/>
              <a:t>ASCII</a:t>
            </a:r>
            <a:r>
              <a:rPr lang="en-US" baseline="0" dirty="0" smtClean="0"/>
              <a:t> 0x3F (63)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9B9E79-C4D9-42F0-AA25-E1AA9C257CA9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44223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Ryan</a:t>
            </a:r>
          </a:p>
          <a:p>
            <a:endParaRPr lang="en-US" dirty="0" smtClean="0"/>
          </a:p>
          <a:p>
            <a:r>
              <a:rPr lang="en-US" dirty="0" smtClean="0"/>
              <a:t>Targeting</a:t>
            </a:r>
            <a:r>
              <a:rPr lang="en-US" baseline="0" dirty="0" smtClean="0"/>
              <a:t> the data</a:t>
            </a:r>
            <a:endParaRPr lang="en-US" dirty="0" smtClean="0"/>
          </a:p>
          <a:p>
            <a:endParaRPr lang="en-US" dirty="0" smtClean="0"/>
          </a:p>
          <a:p>
            <a:pPr marL="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 smtClean="0"/>
              <a:t>“Is it written in crayon in the binary?” –Grayson Lenik</a:t>
            </a:r>
          </a:p>
          <a:p>
            <a:pPr marL="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 smtClean="0"/>
              <a:t>“Baby’s first regex”</a:t>
            </a:r>
          </a:p>
          <a:p>
            <a:endParaRPr lang="en-US" dirty="0" smtClean="0"/>
          </a:p>
          <a:p>
            <a:r>
              <a:rPr lang="en-US" dirty="0" smtClean="0"/>
              <a:t>Story about how I decrypted the wrong type of cards for Chunky Monkey (Australian credit cards?)</a:t>
            </a:r>
          </a:p>
          <a:p>
            <a:endParaRPr lang="en-US" dirty="0" smtClean="0"/>
          </a:p>
          <a:p>
            <a:r>
              <a:rPr lang="en-US" dirty="0" smtClean="0"/>
              <a:t>ASCII</a:t>
            </a:r>
            <a:r>
              <a:rPr lang="en-US" baseline="0" dirty="0" smtClean="0"/>
              <a:t> 0x3F (63)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Card Brands merge,</a:t>
            </a:r>
            <a:r>
              <a:rPr lang="en-US" baseline="0" dirty="0" smtClean="0"/>
              <a:t> update and break older regex</a:t>
            </a:r>
          </a:p>
          <a:p>
            <a:endParaRPr lang="en-US" baseline="0" dirty="0" smtClean="0"/>
          </a:p>
          <a:p>
            <a:r>
              <a:rPr lang="en-US" baseline="0" dirty="0" smtClean="0"/>
              <a:t>It matches:</a:t>
            </a:r>
          </a:p>
          <a:p>
            <a:r>
              <a:rPr lang="en-US" dirty="0" smtClean="0"/>
              <a:t>37 Some AMEX </a:t>
            </a:r>
          </a:p>
          <a:p>
            <a:r>
              <a:rPr lang="en-US" dirty="0" smtClean="0"/>
              <a:t>4 Visa</a:t>
            </a:r>
          </a:p>
          <a:p>
            <a:r>
              <a:rPr lang="en-US" dirty="0" smtClean="0"/>
              <a:t>5 MC/Maestro/Diners/Bankcard</a:t>
            </a:r>
          </a:p>
          <a:p>
            <a:r>
              <a:rPr lang="en-US" dirty="0" smtClean="0"/>
              <a:t>60 Discover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9B9E79-C4D9-42F0-AA25-E1AA9C257CA9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9788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Josh</a:t>
            </a:r>
          </a:p>
          <a:p>
            <a:endParaRPr lang="en-US" dirty="0" smtClean="0"/>
          </a:p>
          <a:p>
            <a:r>
              <a:rPr lang="en-US" dirty="0" smtClean="0"/>
              <a:t>POST Request – One at a time</a:t>
            </a:r>
          </a:p>
          <a:p>
            <a:endParaRPr lang="en-US" dirty="0" smtClean="0"/>
          </a:p>
          <a:p>
            <a:r>
              <a:rPr lang="en-US" dirty="0" smtClean="0"/>
              <a:t>Probably had other means of access,</a:t>
            </a:r>
            <a:r>
              <a:rPr lang="en-US" baseline="0" dirty="0" smtClean="0"/>
              <a:t> such as remote management services. Wasn’t part of the malware, purely speculation.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C874A-1691-1A4F-8A52-7AB4BA05D2A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40672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Josh</a:t>
            </a:r>
          </a:p>
          <a:p>
            <a:endParaRPr lang="en-US" dirty="0" smtClean="0"/>
          </a:p>
          <a:p>
            <a:r>
              <a:rPr lang="en-US" dirty="0" smtClean="0"/>
              <a:t>Segway</a:t>
            </a:r>
            <a:r>
              <a:rPr lang="en-US" baseline="0" dirty="0" smtClean="0"/>
              <a:t> to other commercial products used in cases.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C874A-1691-1A4F-8A52-7AB4BA05D2A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54766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C874A-1691-1A4F-8A52-7AB4BA05D2A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96128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Josh</a:t>
            </a:r>
          </a:p>
          <a:p>
            <a:endParaRPr lang="en-US" dirty="0" smtClean="0"/>
          </a:p>
          <a:p>
            <a:r>
              <a:rPr lang="en-US" dirty="0" smtClean="0"/>
              <a:t>IP documents shipped out of country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C874A-1691-1A4F-8A52-7AB4BA05D2A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3406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Josh</a:t>
            </a:r>
          </a:p>
          <a:p>
            <a:endParaRPr lang="en-US" dirty="0" smtClean="0"/>
          </a:p>
          <a:p>
            <a:r>
              <a:rPr lang="en-US" dirty="0" smtClean="0"/>
              <a:t>Malware authors want to be able to</a:t>
            </a:r>
            <a:r>
              <a:rPr lang="en-US" baseline="0" dirty="0" smtClean="0"/>
              <a:t> run stuff in the context of ring0 but still have high-level function calls that are only available to ring3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9B9E79-C4D9-42F0-AA25-E1AA9C257CA9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4750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Ryan</a:t>
            </a:r>
          </a:p>
          <a:p>
            <a:endParaRPr lang="en-US" dirty="0" smtClean="0"/>
          </a:p>
          <a:p>
            <a:r>
              <a:rPr lang="en-US" dirty="0" smtClean="0"/>
              <a:t>Our names, and our titles, hobbies.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C874A-1691-1A4F-8A52-7AB4BA05D2A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27491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Ryan</a:t>
            </a:r>
          </a:p>
          <a:p>
            <a:endParaRPr lang="en-US" dirty="0" smtClean="0"/>
          </a:p>
          <a:p>
            <a:r>
              <a:rPr lang="en-US" dirty="0" smtClean="0"/>
              <a:t>So your rootkit is running in Ring0 but you</a:t>
            </a:r>
            <a:r>
              <a:rPr lang="en-US" baseline="0" dirty="0" smtClean="0"/>
              <a:t> w</a:t>
            </a:r>
            <a:r>
              <a:rPr lang="en-US" dirty="0" smtClean="0"/>
              <a:t>ant to query/write</a:t>
            </a:r>
            <a:r>
              <a:rPr lang="en-US" baseline="0" dirty="0" smtClean="0"/>
              <a:t> to Registry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One</a:t>
            </a:r>
            <a:r>
              <a:rPr lang="en-US" baseline="0" dirty="0" smtClean="0"/>
              <a:t> of the tricks attackers use to get the best of both “rings” is a technique called APC Injection.</a:t>
            </a:r>
          </a:p>
          <a:p>
            <a:endParaRPr lang="en-US" baseline="0" dirty="0" smtClean="0"/>
          </a:p>
          <a:p>
            <a:r>
              <a:rPr lang="en-US" baseline="0" dirty="0" smtClean="0"/>
              <a:t>APC is defined as a…</a:t>
            </a:r>
            <a:endParaRPr lang="en-US" dirty="0" smtClean="0"/>
          </a:p>
          <a:p>
            <a:endParaRPr lang="en-US" dirty="0" smtClean="0"/>
          </a:p>
          <a:p>
            <a:r>
              <a:rPr lang="en-US" baseline="0" dirty="0" smtClean="0"/>
              <a:t>Find legit use for APC’s</a:t>
            </a:r>
          </a:p>
          <a:p>
            <a:endParaRPr lang="en-US" baseline="0" dirty="0" smtClean="0"/>
          </a:p>
          <a:p>
            <a:r>
              <a:rPr lang="en-US" dirty="0" smtClean="0"/>
              <a:t>special kernel-mode APCs don't require permission from that thread to run</a:t>
            </a:r>
          </a:p>
          <a:p>
            <a:endParaRPr lang="en-US" baseline="0" dirty="0" smtClean="0"/>
          </a:p>
          <a:p>
            <a:r>
              <a:rPr lang="en-US" baseline="0" dirty="0" smtClean="0"/>
              <a:t>http://</a:t>
            </a:r>
            <a:r>
              <a:rPr lang="en-US" baseline="0" dirty="0" err="1" smtClean="0"/>
              <a:t>www.drdobbs.com</a:t>
            </a:r>
            <a:r>
              <a:rPr lang="en-US" baseline="0" dirty="0" smtClean="0"/>
              <a:t>/inside-</a:t>
            </a:r>
            <a:r>
              <a:rPr lang="en-US" baseline="0" dirty="0" err="1" smtClean="0"/>
              <a:t>nts</a:t>
            </a:r>
            <a:r>
              <a:rPr lang="en-US" baseline="0" dirty="0" smtClean="0"/>
              <a:t>-asynchronous-procedure-call/184416590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9B9E79-C4D9-42F0-AA25-E1AA9C257CA9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68239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Josh</a:t>
            </a:r>
          </a:p>
          <a:p>
            <a:endParaRPr lang="en-US" dirty="0" smtClean="0"/>
          </a:p>
          <a:p>
            <a:r>
              <a:rPr lang="en-US" dirty="0" smtClean="0"/>
              <a:t>Doing due</a:t>
            </a:r>
            <a:r>
              <a:rPr lang="en-US" baseline="0" dirty="0" smtClean="0"/>
              <a:t> diligence </a:t>
            </a:r>
            <a:endParaRPr lang="en-US" dirty="0" smtClean="0"/>
          </a:p>
          <a:p>
            <a:r>
              <a:rPr lang="en-US" dirty="0" smtClean="0"/>
              <a:t>Researching the technique’s being used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C874A-1691-1A4F-8A52-7AB4BA05D2A8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02672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Ryan</a:t>
            </a:r>
          </a:p>
          <a:p>
            <a:endParaRPr lang="en-US" dirty="0" smtClean="0"/>
          </a:p>
          <a:p>
            <a:r>
              <a:rPr lang="en-US" dirty="0" smtClean="0"/>
              <a:t>Code changes made to improve stability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C874A-1691-1A4F-8A52-7AB4BA05D2A8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02672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Josh</a:t>
            </a:r>
          </a:p>
          <a:p>
            <a:endParaRPr lang="en-US" dirty="0" smtClean="0"/>
          </a:p>
          <a:p>
            <a:r>
              <a:rPr lang="en-US" dirty="0" smtClean="0"/>
              <a:t>Prevent results showing up in “strings”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C874A-1691-1A4F-8A52-7AB4BA05D2A8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22638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Findcrypt</a:t>
            </a:r>
            <a:r>
              <a:rPr lang="en-US" dirty="0" smtClean="0"/>
              <a:t> IDA plugin</a:t>
            </a:r>
          </a:p>
          <a:p>
            <a:endParaRPr lang="en-US" dirty="0" smtClean="0"/>
          </a:p>
          <a:p>
            <a:r>
              <a:rPr lang="en-US" dirty="0" err="1" smtClean="0"/>
              <a:t>pArray</a:t>
            </a:r>
            <a:r>
              <a:rPr lang="en-US" dirty="0" smtClean="0"/>
              <a:t> and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sBox</a:t>
            </a:r>
            <a:r>
              <a:rPr lang="en-US" baseline="0" dirty="0" smtClean="0"/>
              <a:t> constants used </a:t>
            </a:r>
            <a:r>
              <a:rPr lang="en-US" baseline="0" smtClean="0"/>
              <a:t>for encryption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9B9E79-C4D9-42F0-AA25-E1AA9C257CA9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23290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Josh</a:t>
            </a:r>
          </a:p>
          <a:p>
            <a:endParaRPr lang="en-US" dirty="0" smtClean="0"/>
          </a:p>
          <a:p>
            <a:r>
              <a:rPr lang="en-US" dirty="0" smtClean="0"/>
              <a:t>Using </a:t>
            </a:r>
            <a:r>
              <a:rPr lang="en-US" dirty="0" err="1" smtClean="0"/>
              <a:t>sendspace</a:t>
            </a:r>
            <a:r>
              <a:rPr lang="en-US" dirty="0" smtClean="0"/>
              <a:t> with rotating API keys</a:t>
            </a:r>
          </a:p>
          <a:p>
            <a:endParaRPr lang="en-US" dirty="0" smtClean="0"/>
          </a:p>
          <a:p>
            <a:r>
              <a:rPr lang="en-US" dirty="0" smtClean="0"/>
              <a:t>Fix </a:t>
            </a:r>
            <a:r>
              <a:rPr lang="en-US" dirty="0" err="1" smtClean="0"/>
              <a:t>exfil</a:t>
            </a:r>
            <a:r>
              <a:rPr lang="en-US" baseline="0" dirty="0" smtClean="0"/>
              <a:t> to remove ‘that’ in description</a:t>
            </a:r>
          </a:p>
          <a:p>
            <a:endParaRPr lang="en-US" baseline="0" dirty="0" smtClean="0"/>
          </a:p>
          <a:p>
            <a:r>
              <a:rPr lang="en-US" baseline="0" dirty="0" smtClean="0"/>
              <a:t>A level of resilience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C874A-1691-1A4F-8A52-7AB4BA05D2A8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65307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C874A-1691-1A4F-8A52-7AB4BA05D2A8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96128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Josh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C874A-1691-1A4F-8A52-7AB4BA05D2A8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3406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Ryan</a:t>
            </a:r>
          </a:p>
          <a:p>
            <a:r>
              <a:rPr lang="en-US" dirty="0" smtClean="0"/>
              <a:t>Initial release 1999</a:t>
            </a:r>
          </a:p>
          <a:p>
            <a:r>
              <a:rPr lang="en-US" dirty="0" smtClean="0"/>
              <a:t>Used primarily as a </a:t>
            </a:r>
            <a:r>
              <a:rPr lang="en-US" dirty="0" err="1" smtClean="0"/>
              <a:t>SysAdmin</a:t>
            </a:r>
            <a:r>
              <a:rPr lang="en-US" baseline="0" dirty="0" smtClean="0"/>
              <a:t> help tool, automating GUI only functions.</a:t>
            </a:r>
            <a:endParaRPr lang="en-US" dirty="0" smtClean="0"/>
          </a:p>
          <a:p>
            <a:r>
              <a:rPr lang="en-US" dirty="0" smtClean="0"/>
              <a:t>3rd Gen Language (3GL) similar syntax to BASIC</a:t>
            </a:r>
          </a:p>
          <a:p>
            <a:r>
              <a:rPr lang="en-US" dirty="0" smtClean="0"/>
              <a:t>Compiles &amp; Packs/Compresses (UPX)</a:t>
            </a:r>
          </a:p>
          <a:p>
            <a:r>
              <a:rPr lang="en-US" dirty="0" smtClean="0"/>
              <a:t>Stand-alone executable (Win95-&gt;Win8)</a:t>
            </a:r>
          </a:p>
          <a:p>
            <a:r>
              <a:rPr lang="en-US" dirty="0" smtClean="0"/>
              <a:t>Free</a:t>
            </a:r>
          </a:p>
          <a:p>
            <a:r>
              <a:rPr lang="en-US" dirty="0" smtClean="0"/>
              <a:t>Supports:</a:t>
            </a:r>
            <a:r>
              <a:rPr lang="en-US" baseline="0" dirty="0" smtClean="0"/>
              <a:t> </a:t>
            </a:r>
            <a:r>
              <a:rPr lang="en-US" dirty="0" smtClean="0"/>
              <a:t>Win32 API </a:t>
            </a:r>
          </a:p>
          <a:p>
            <a:r>
              <a:rPr lang="en-US" dirty="0" smtClean="0"/>
              <a:t>Regular Expressions (PCRE Compatible)</a:t>
            </a:r>
          </a:p>
          <a:p>
            <a:r>
              <a:rPr lang="en-US" dirty="0" smtClean="0"/>
              <a:t>TCP/UDP</a:t>
            </a:r>
          </a:p>
          <a:p>
            <a:r>
              <a:rPr lang="en-US" dirty="0" smtClean="0"/>
              <a:t>Default</a:t>
            </a:r>
            <a:r>
              <a:rPr lang="en-US" baseline="0" dirty="0" smtClean="0"/>
              <a:t> ICON looks like this.</a:t>
            </a:r>
            <a:endParaRPr lang="en-US" dirty="0" smtClean="0"/>
          </a:p>
          <a:p>
            <a:r>
              <a:rPr lang="en-US" dirty="0" smtClean="0"/>
              <a:t>Wrap up with compilation/UPX stuff/Obfuscation</a:t>
            </a:r>
            <a:r>
              <a:rPr lang="en-US" baseline="0" dirty="0" smtClean="0"/>
              <a:t> routines</a:t>
            </a:r>
            <a:endParaRPr lang="en-US" dirty="0" smtClean="0"/>
          </a:p>
          <a:p>
            <a:r>
              <a:rPr lang="en-US" dirty="0" smtClean="0"/>
              <a:t>Gives malware authors a feeling that they’re safe from prying eyes.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C874A-1691-1A4F-8A52-7AB4BA05D2A8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31716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Ryan</a:t>
            </a:r>
          </a:p>
          <a:p>
            <a:endParaRPr lang="en-US" dirty="0" smtClean="0"/>
          </a:p>
          <a:p>
            <a:r>
              <a:rPr lang="en-US" dirty="0" smtClean="0"/>
              <a:t>Default icon not changed</a:t>
            </a:r>
          </a:p>
          <a:p>
            <a:r>
              <a:rPr lang="en-US" dirty="0" smtClean="0"/>
              <a:t>Reveals Compiled Pathname:</a:t>
            </a:r>
          </a:p>
          <a:p>
            <a:pPr lvl="1"/>
            <a:r>
              <a:rPr lang="en-US" dirty="0" smtClean="0"/>
              <a:t>C:\Users\</a:t>
            </a:r>
            <a:r>
              <a:rPr lang="en-US" dirty="0" err="1" smtClean="0"/>
              <a:t>JoeUser</a:t>
            </a:r>
            <a:r>
              <a:rPr lang="en-US" dirty="0" smtClean="0"/>
              <a:t>\</a:t>
            </a:r>
            <a:r>
              <a:rPr lang="en-US" dirty="0" err="1" smtClean="0"/>
              <a:t>AppData</a:t>
            </a:r>
            <a:r>
              <a:rPr lang="en-US" dirty="0" smtClean="0"/>
              <a:t>\Local\Temp\aut1171.tmp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C874A-1691-1A4F-8A52-7AB4BA05D2A8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7925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Ryan</a:t>
            </a:r>
          </a:p>
          <a:p>
            <a:endParaRPr lang="en-US" baseline="0" dirty="0" smtClean="0"/>
          </a:p>
          <a:p>
            <a:r>
              <a:rPr lang="en-US" baseline="0" dirty="0" smtClean="0"/>
              <a:t>What is </a:t>
            </a:r>
            <a:r>
              <a:rPr lang="en-US" baseline="0" dirty="0" err="1" smtClean="0"/>
              <a:t>Trustwave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SpiderLabs</a:t>
            </a:r>
            <a:r>
              <a:rPr lang="en-US" baseline="0" dirty="0" smtClean="0"/>
              <a:t>. What divisions are in </a:t>
            </a:r>
            <a:r>
              <a:rPr lang="en-US" baseline="0" dirty="0" err="1" smtClean="0"/>
              <a:t>SpiderLabs</a:t>
            </a:r>
            <a:r>
              <a:rPr lang="en-US" baseline="0" dirty="0" smtClean="0"/>
              <a:t>.</a:t>
            </a:r>
          </a:p>
          <a:p>
            <a:endParaRPr lang="en-US" baseline="0" dirty="0" smtClean="0"/>
          </a:p>
          <a:p>
            <a:r>
              <a:rPr lang="en-US" baseline="0" dirty="0" smtClean="0"/>
              <a:t>We work with forensics on incident response engagements. Provide quick example of how that process works.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Find ourselves working with malware discovered in breaches/compromises.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C874A-1691-1A4F-8A52-7AB4BA05D2A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04033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Ryan</a:t>
            </a:r>
          </a:p>
          <a:p>
            <a:endParaRPr lang="en-US" dirty="0" smtClean="0"/>
          </a:p>
          <a:p>
            <a:r>
              <a:rPr lang="en-US" dirty="0" smtClean="0"/>
              <a:t>So now we see that this is being used for exfiltration, and as it happens, control of another piece of malware. So what is this malware it’s calling?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C874A-1691-1A4F-8A52-7AB4BA05D2A8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01397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Josh</a:t>
            </a:r>
          </a:p>
          <a:p>
            <a:endParaRPr lang="en-US" dirty="0" smtClean="0"/>
          </a:p>
          <a:p>
            <a:r>
              <a:rPr lang="en-US" dirty="0" smtClean="0"/>
              <a:t>Simple screenshot of how it can inject</a:t>
            </a:r>
          </a:p>
          <a:p>
            <a:endParaRPr lang="en-US" dirty="0" smtClean="0"/>
          </a:p>
          <a:p>
            <a:r>
              <a:rPr lang="en-US" dirty="0" smtClean="0"/>
              <a:t>So that’s how they get the data. Now what do they do with it?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C874A-1691-1A4F-8A52-7AB4BA05D2A8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63850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Josh</a:t>
            </a:r>
          </a:p>
          <a:p>
            <a:endParaRPr lang="en-US" dirty="0" smtClean="0"/>
          </a:p>
          <a:p>
            <a:r>
              <a:rPr lang="en-US" dirty="0" smtClean="0"/>
              <a:t>CHANGE TO HOTMAIL</a:t>
            </a:r>
          </a:p>
          <a:p>
            <a:endParaRPr lang="en-US" dirty="0" smtClean="0"/>
          </a:p>
          <a:p>
            <a:r>
              <a:rPr lang="en-US" dirty="0" smtClean="0"/>
              <a:t>Hotmail</a:t>
            </a:r>
            <a:r>
              <a:rPr lang="en-US" baseline="0" dirty="0" smtClean="0"/>
              <a:t> – Law enforcement assistance with Microsoft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C874A-1691-1A4F-8A52-7AB4BA05D2A8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65307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“Sophisticated is a relative term here”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C874A-1691-1A4F-8A52-7AB4BA05D2A8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96128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Ryan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C874A-1691-1A4F-8A52-7AB4BA05D2A8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3406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Ryan</a:t>
            </a:r>
          </a:p>
          <a:p>
            <a:endParaRPr lang="en-US" dirty="0" smtClean="0"/>
          </a:p>
          <a:p>
            <a:r>
              <a:rPr lang="en-US" dirty="0" smtClean="0"/>
              <a:t>Anti-Reversing</a:t>
            </a:r>
            <a:r>
              <a:rPr lang="en-US" baseline="0" dirty="0" smtClean="0"/>
              <a:t> more often found in Mass Malware (Zeus/</a:t>
            </a:r>
            <a:r>
              <a:rPr lang="en-US" baseline="0" dirty="0" err="1" smtClean="0"/>
              <a:t>SpyEye</a:t>
            </a:r>
            <a:r>
              <a:rPr lang="en-US" baseline="0" dirty="0" smtClean="0"/>
              <a:t>/</a:t>
            </a:r>
            <a:r>
              <a:rPr lang="en-US" baseline="0" dirty="0" err="1" smtClean="0"/>
              <a:t>etc</a:t>
            </a:r>
            <a:r>
              <a:rPr lang="en-US" baseline="0" dirty="0" smtClean="0"/>
              <a:t>)</a:t>
            </a:r>
          </a:p>
          <a:p>
            <a:endParaRPr lang="en-US" baseline="0" dirty="0" smtClean="0"/>
          </a:p>
          <a:p>
            <a:r>
              <a:rPr lang="en-US" baseline="0" dirty="0" smtClean="0"/>
              <a:t>We find a lot of lazy checks, while crude, they can be annoyingly effective at times.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C874A-1691-1A4F-8A52-7AB4BA05D2A8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9600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Ryan</a:t>
            </a:r>
          </a:p>
          <a:p>
            <a:endParaRPr lang="en-US" dirty="0" smtClean="0"/>
          </a:p>
          <a:p>
            <a:r>
              <a:rPr lang="en-US" dirty="0" err="1" smtClean="0"/>
              <a:t>icu_dbg</a:t>
            </a:r>
            <a:r>
              <a:rPr lang="en-US" dirty="0" smtClean="0"/>
              <a:t> – </a:t>
            </a:r>
            <a:r>
              <a:rPr lang="en-US" dirty="0" err="1" smtClean="0"/>
              <a:t>Olly</a:t>
            </a:r>
            <a:r>
              <a:rPr lang="en-US" dirty="0" smtClean="0"/>
              <a:t>?</a:t>
            </a:r>
          </a:p>
          <a:p>
            <a:r>
              <a:rPr lang="en-US" dirty="0" smtClean="0"/>
              <a:t>18467-41 – File/Registry Monitor – </a:t>
            </a:r>
            <a:r>
              <a:rPr lang="en-US" dirty="0" err="1" smtClean="0"/>
              <a:t>SysInternals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9B9E79-C4D9-42F0-AA25-E1AA9C257CA9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82999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Josh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C874A-1691-1A4F-8A52-7AB4BA05D2A8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81184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Josh</a:t>
            </a:r>
          </a:p>
          <a:p>
            <a:endParaRPr lang="en-US" dirty="0" smtClean="0"/>
          </a:p>
          <a:p>
            <a:r>
              <a:rPr lang="en-US" dirty="0" smtClean="0"/>
              <a:t>Communication is one-way</a:t>
            </a:r>
          </a:p>
          <a:p>
            <a:endParaRPr lang="en-US" dirty="0" smtClean="0"/>
          </a:p>
          <a:p>
            <a:r>
              <a:rPr lang="en-US" dirty="0" smtClean="0"/>
              <a:t>Transition by talking about Upload capabilities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C874A-1691-1A4F-8A52-7AB4BA05D2A8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14617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Ryan</a:t>
            </a:r>
          </a:p>
          <a:p>
            <a:endParaRPr lang="en-US" dirty="0" smtClean="0"/>
          </a:p>
          <a:p>
            <a:r>
              <a:rPr lang="en-US" dirty="0" smtClean="0"/>
              <a:t>Talk about similarities between the target (</a:t>
            </a:r>
            <a:r>
              <a:rPr lang="en-US" dirty="0" err="1" smtClean="0"/>
              <a:t>gov</a:t>
            </a:r>
            <a:r>
              <a:rPr lang="en-US" dirty="0" smtClean="0"/>
              <a:t>/contractor) attackers using strong</a:t>
            </a:r>
            <a:r>
              <a:rPr lang="en-US" baseline="0" dirty="0" smtClean="0"/>
              <a:t> encryption/anti-rev/unique techniques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FTP</a:t>
            </a:r>
            <a:r>
              <a:rPr lang="en-US" baseline="0" dirty="0" smtClean="0"/>
              <a:t> can be followed using hard coded credentials</a:t>
            </a:r>
          </a:p>
          <a:p>
            <a:endParaRPr lang="en-US" baseline="0" dirty="0" smtClean="0"/>
          </a:p>
          <a:p>
            <a:r>
              <a:rPr lang="en-US" baseline="0" dirty="0" smtClean="0"/>
              <a:t>Miss step / Law enforcement or researchers? </a:t>
            </a:r>
            <a:r>
              <a:rPr lang="en-US" baseline="0" dirty="0" smtClean="0">
                <a:sym typeface="Wingdings"/>
              </a:rPr>
              <a:t> can get access if they wished. </a:t>
            </a:r>
            <a:endParaRPr lang="en-US" dirty="0" smtClean="0"/>
          </a:p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C874A-1691-1A4F-8A52-7AB4BA05D2A8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6530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Josh</a:t>
            </a:r>
          </a:p>
          <a:p>
            <a:endParaRPr lang="en-US" baseline="0" dirty="0" smtClean="0"/>
          </a:p>
          <a:p>
            <a:r>
              <a:rPr lang="en-US" baseline="0" dirty="0" smtClean="0"/>
              <a:t>So what do we do as malware researchers</a:t>
            </a:r>
          </a:p>
          <a:p>
            <a:endParaRPr lang="en-US" baseline="0" dirty="0" smtClean="0"/>
          </a:p>
          <a:p>
            <a:r>
              <a:rPr lang="en-US" baseline="0" dirty="0" smtClean="0"/>
              <a:t>See enough malware and you start to see techniques or tactics that you’ve seen before. Start to feel intimate with these guys. You know what they’re going to do.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We often find ourselves painting a picture of the attacker(s) who wrote and/or executed the malware on the system.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Pontificate about </a:t>
            </a:r>
            <a:r>
              <a:rPr lang="en-US" baseline="0" dirty="0" err="1" smtClean="0"/>
              <a:t>stuxnet</a:t>
            </a:r>
            <a:r>
              <a:rPr lang="en-US" baseline="0" dirty="0" smtClean="0"/>
              <a:t>, flame, </a:t>
            </a:r>
            <a:r>
              <a:rPr lang="en-US" baseline="0" dirty="0" err="1" smtClean="0"/>
              <a:t>duqu</a:t>
            </a:r>
            <a:r>
              <a:rPr lang="en-US" baseline="0" dirty="0" smtClean="0"/>
              <a:t>. What is this presentation about.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C874A-1691-1A4F-8A52-7AB4BA05D2A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47463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flip-flopped a lot on this one.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C874A-1691-1A4F-8A52-7AB4BA05D2A8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96128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C874A-1691-1A4F-8A52-7AB4BA05D2A8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244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Josh</a:t>
            </a:r>
          </a:p>
          <a:p>
            <a:endParaRPr lang="en-US" dirty="0" smtClean="0"/>
          </a:p>
          <a:p>
            <a:r>
              <a:rPr lang="en-US" dirty="0" smtClean="0"/>
              <a:t>Define Targeted</a:t>
            </a:r>
          </a:p>
          <a:p>
            <a:endParaRPr lang="en-US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What is targeted malware? Malware that was used for a very specific purpose in mind. Malware that isn’t widely distributed. Malware that works (well, mostly) and has been successful in one way or another. Real-world malware. Everything we discuss has been witnessed in the past year while working with IR.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All details are directly from real</a:t>
            </a:r>
            <a:r>
              <a:rPr lang="en-US" baseline="0" dirty="0" smtClean="0"/>
              <a:t> world cases that we’ve encountered as part of our day-to-day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C874A-1691-1A4F-8A52-7AB4BA05D2A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8435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Ryan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C874A-1691-1A4F-8A52-7AB4BA05D2A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4680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Ryan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C874A-1691-1A4F-8A52-7AB4BA05D2A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1379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dirty="0" smtClean="0"/>
              <a:t>Josh</a:t>
            </a: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C8E4A7-8E28-E746-9D59-B983D99279A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84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Josh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9B9E79-C4D9-42F0-AA25-E1AA9C257CA9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622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59866" cy="6858000"/>
          </a:xfrm>
          <a:prstGeom prst="rect">
            <a:avLst/>
          </a:prstGeom>
        </p:spPr>
      </p:pic>
      <p:sp>
        <p:nvSpPr>
          <p:cNvPr id="13" name="TextBox 12"/>
          <p:cNvSpPr txBox="1"/>
          <p:nvPr userDrawn="1"/>
        </p:nvSpPr>
        <p:spPr>
          <a:xfrm>
            <a:off x="6510262" y="5354347"/>
            <a:ext cx="2431301" cy="318926"/>
          </a:xfrm>
          <a:prstGeom prst="rect">
            <a:avLst/>
          </a:prstGeom>
          <a:noFill/>
        </p:spPr>
        <p:txBody>
          <a:bodyPr wrap="square" lIns="72001" tIns="36001" rIns="72001" bIns="36001" rtlCol="0"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Tahoma"/>
                <a:cs typeface="Tahoma"/>
              </a:rPr>
              <a:t>Presented by: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000000">
                  <a:lumMod val="65000"/>
                  <a:lumOff val="35000"/>
                </a:srgbClr>
              </a:solidFill>
              <a:effectLst/>
              <a:uLnTx/>
              <a:uFillTx/>
              <a:latin typeface="Tahoma"/>
              <a:cs typeface="Tahom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48724" y="2337391"/>
            <a:ext cx="7924800" cy="1853609"/>
          </a:xfrm>
        </p:spPr>
        <p:txBody>
          <a:bodyPr anchor="t">
            <a:normAutofit/>
          </a:bodyPr>
          <a:lstStyle>
            <a:lvl1pPr>
              <a:defRPr sz="3600">
                <a:solidFill>
                  <a:srgbClr val="595959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19800" y="5689257"/>
            <a:ext cx="2938505" cy="914400"/>
          </a:xfrm>
        </p:spPr>
        <p:txBody>
          <a:bodyPr>
            <a:normAutofit/>
          </a:bodyPr>
          <a:lstStyle>
            <a:lvl1pPr marL="0" indent="0" algn="r">
              <a:buNone/>
              <a:defRPr sz="1400">
                <a:solidFill>
                  <a:srgbClr val="595959"/>
                </a:solidFill>
              </a:defRPr>
            </a:lvl1pPr>
            <a:lvl2pPr marL="4570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2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3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4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4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5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6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4" name="Picture 3" descr="TrustwaveSpiderLabs_Logo2011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762000"/>
            <a:ext cx="5392092" cy="15575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4AEFF2-C9F3-4160-9B62-20379006FBB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304800" y="1650657"/>
            <a:ext cx="8458200" cy="4648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06869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4AEFF2-C9F3-4160-9B62-20379006FBB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304800" y="1650657"/>
            <a:ext cx="8458200" cy="4648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25453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59866" cy="6858000"/>
          </a:xfrm>
          <a:prstGeom prst="rect">
            <a:avLst/>
          </a:prstGeom>
        </p:spPr>
      </p:pic>
      <p:sp>
        <p:nvSpPr>
          <p:cNvPr id="5" name="TextBox 4"/>
          <p:cNvSpPr txBox="1"/>
          <p:nvPr userDrawn="1"/>
        </p:nvSpPr>
        <p:spPr>
          <a:xfrm>
            <a:off x="7883356" y="6595871"/>
            <a:ext cx="1073964" cy="180427"/>
          </a:xfrm>
          <a:prstGeom prst="rect">
            <a:avLst/>
          </a:prstGeom>
          <a:noFill/>
        </p:spPr>
        <p:txBody>
          <a:bodyPr wrap="square" lIns="72001" tIns="36001" rIns="72001" bIns="36001" rtlCol="0">
            <a:spAutoFit/>
          </a:bodyPr>
          <a:lstStyle/>
          <a:p>
            <a:pPr algn="r"/>
            <a:r>
              <a:rPr lang="en-US" sz="700" b="0" i="0" baseline="0" dirty="0" smtClean="0">
                <a:solidFill>
                  <a:srgbClr val="595959"/>
                </a:solidFill>
                <a:latin typeface="+mn-lt"/>
              </a:rPr>
              <a:t>© 2012</a:t>
            </a:r>
            <a:endParaRPr lang="en-US" sz="700" b="0" i="0" dirty="0">
              <a:solidFill>
                <a:srgbClr val="595959"/>
              </a:solidFill>
              <a:latin typeface="+mn-lt"/>
            </a:endParaRPr>
          </a:p>
        </p:txBody>
      </p:sp>
      <p:pic>
        <p:nvPicPr>
          <p:cNvPr id="7" name="Picture 6" descr="logo_NoTag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7749" y="6346252"/>
            <a:ext cx="1600519" cy="243011"/>
          </a:xfrm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685800" y="2997200"/>
            <a:ext cx="7772400" cy="2032000"/>
          </a:xfrm>
        </p:spPr>
        <p:txBody>
          <a:bodyPr>
            <a:normAutofit/>
          </a:bodyPr>
          <a:lstStyle>
            <a:lvl1pPr algn="ctr" defTabSz="914167" rtl="0" eaLnBrk="1" latinLnBrk="0" hangingPunct="1">
              <a:spcBef>
                <a:spcPct val="0"/>
              </a:spcBef>
              <a:buNone/>
              <a:defRPr lang="en-US" sz="3200" b="0" kern="1200" dirty="0" smtClean="0">
                <a:solidFill>
                  <a:srgbClr val="595959"/>
                </a:solidFill>
                <a:latin typeface="Tahoma"/>
                <a:ea typeface="+mj-ea"/>
                <a:cs typeface="Tahoma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9" name="Picture 8" descr="SpiderLabsLogo_PPT.png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620" y="6302703"/>
            <a:ext cx="1453741" cy="4193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Chart Placeholder 4"/>
          <p:cNvSpPr>
            <a:spLocks noGrp="1"/>
          </p:cNvSpPr>
          <p:nvPr>
            <p:ph type="chart" sz="quarter" idx="10"/>
          </p:nvPr>
        </p:nvSpPr>
        <p:spPr>
          <a:xfrm>
            <a:off x="381000" y="1651000"/>
            <a:ext cx="6019800" cy="4673600"/>
          </a:xfrm>
        </p:spPr>
        <p:txBody>
          <a:bodyPr rtlCol="0">
            <a:normAutofit/>
          </a:bodyPr>
          <a:lstStyle>
            <a:lvl1pPr>
              <a:buFont typeface="Wingdings" pitchFamily="2" charset="2"/>
              <a:buChar char="§"/>
              <a:defRPr/>
            </a:lvl1pPr>
          </a:lstStyle>
          <a:p>
            <a:pPr lvl="0"/>
            <a:r>
              <a:rPr lang="en-US" noProof="0" smtClean="0"/>
              <a:t>Click icon to add chart</a:t>
            </a:r>
            <a:endParaRPr lang="en-US" noProof="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6629400" y="1651000"/>
            <a:ext cx="2133600" cy="4673600"/>
          </a:xfrm>
        </p:spPr>
        <p:txBody>
          <a:bodyPr>
            <a:noAutofit/>
          </a:bodyPr>
          <a:lstStyle>
            <a:lvl1pPr marL="0" indent="0">
              <a:buNone/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0"/>
          </p:nvPr>
        </p:nvSpPr>
        <p:spPr>
          <a:xfrm>
            <a:off x="328410" y="1650657"/>
            <a:ext cx="3962400" cy="4800600"/>
          </a:xfrm>
        </p:spPr>
        <p:txBody>
          <a:bodyPr/>
          <a:lstStyle>
            <a:lvl1pPr>
              <a:spcBef>
                <a:spcPts val="1200"/>
              </a:spcBef>
              <a:tabLst/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8"/>
          <p:cNvSpPr>
            <a:spLocks noGrp="1"/>
          </p:cNvSpPr>
          <p:nvPr>
            <p:ph sz="quarter" idx="11"/>
          </p:nvPr>
        </p:nvSpPr>
        <p:spPr>
          <a:xfrm>
            <a:off x="4724400" y="1650657"/>
            <a:ext cx="4038600" cy="4800600"/>
          </a:xfrm>
        </p:spPr>
        <p:txBody>
          <a:bodyPr/>
          <a:lstStyle>
            <a:lvl1pPr>
              <a:spcBef>
                <a:spcPts val="1200"/>
              </a:spcBef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0"/>
          </p:nvPr>
        </p:nvSpPr>
        <p:spPr>
          <a:xfrm>
            <a:off x="328409" y="2116438"/>
            <a:ext cx="4050407" cy="4038600"/>
          </a:xfrm>
        </p:spPr>
        <p:txBody>
          <a:bodyPr/>
          <a:lstStyle>
            <a:lvl1pPr>
              <a:spcBef>
                <a:spcPts val="1200"/>
              </a:spcBef>
              <a:tabLst/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8"/>
          <p:cNvSpPr>
            <a:spLocks noGrp="1"/>
          </p:cNvSpPr>
          <p:nvPr>
            <p:ph sz="quarter" idx="11"/>
          </p:nvPr>
        </p:nvSpPr>
        <p:spPr>
          <a:xfrm>
            <a:off x="4724400" y="2116438"/>
            <a:ext cx="4038600" cy="4038600"/>
          </a:xfrm>
        </p:spPr>
        <p:txBody>
          <a:bodyPr/>
          <a:lstStyle>
            <a:lvl1pPr>
              <a:spcBef>
                <a:spcPts val="1200"/>
              </a:spcBef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2"/>
          </p:nvPr>
        </p:nvSpPr>
        <p:spPr>
          <a:xfrm>
            <a:off x="304800" y="1659238"/>
            <a:ext cx="4085514" cy="457200"/>
          </a:xfrm>
        </p:spPr>
        <p:txBody>
          <a:bodyPr anchor="ctr"/>
          <a:lstStyle>
            <a:lvl1pPr>
              <a:buNone/>
              <a:defRPr sz="2000" b="0">
                <a:solidFill>
                  <a:srgbClr val="595959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4724400" y="1659238"/>
            <a:ext cx="4038600" cy="457200"/>
          </a:xfrm>
        </p:spPr>
        <p:txBody>
          <a:bodyPr anchor="ctr"/>
          <a:lstStyle>
            <a:lvl1pPr>
              <a:buNone/>
              <a:defRPr sz="2000" b="0">
                <a:solidFill>
                  <a:srgbClr val="595959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59866" cy="6858000"/>
          </a:xfrm>
          <a:prstGeom prst="rect">
            <a:avLst/>
          </a:prstGeom>
        </p:spPr>
      </p:pic>
      <p:sp>
        <p:nvSpPr>
          <p:cNvPr id="5" name="TextBox 4"/>
          <p:cNvSpPr txBox="1"/>
          <p:nvPr userDrawn="1"/>
        </p:nvSpPr>
        <p:spPr>
          <a:xfrm>
            <a:off x="7883356" y="6595871"/>
            <a:ext cx="1073964" cy="180427"/>
          </a:xfrm>
          <a:prstGeom prst="rect">
            <a:avLst/>
          </a:prstGeom>
          <a:noFill/>
        </p:spPr>
        <p:txBody>
          <a:bodyPr wrap="square" lIns="72001" tIns="36001" rIns="72001" bIns="36001" rtlCol="0">
            <a:spAutoFit/>
          </a:bodyPr>
          <a:lstStyle/>
          <a:p>
            <a:pPr algn="r"/>
            <a:r>
              <a:rPr lang="en-US" sz="700" b="0" i="0" baseline="0" dirty="0" smtClean="0">
                <a:solidFill>
                  <a:srgbClr val="595959"/>
                </a:solidFill>
                <a:latin typeface="+mn-lt"/>
              </a:rPr>
              <a:t>© 2012</a:t>
            </a:r>
            <a:endParaRPr lang="en-US" sz="700" b="0" i="0" dirty="0">
              <a:solidFill>
                <a:srgbClr val="595959"/>
              </a:solidFill>
              <a:latin typeface="+mn-lt"/>
            </a:endParaRPr>
          </a:p>
        </p:txBody>
      </p:sp>
      <p:pic>
        <p:nvPicPr>
          <p:cNvPr id="7" name="Picture 6" descr="logo_NoTag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7749" y="6346252"/>
            <a:ext cx="1600519" cy="243011"/>
          </a:xfrm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685800" y="2997200"/>
            <a:ext cx="7772400" cy="2032000"/>
          </a:xfrm>
        </p:spPr>
        <p:txBody>
          <a:bodyPr>
            <a:normAutofit/>
          </a:bodyPr>
          <a:lstStyle>
            <a:lvl1pPr algn="ctr" defTabSz="914167" rtl="0" eaLnBrk="1" latinLnBrk="0" hangingPunct="1">
              <a:spcBef>
                <a:spcPct val="0"/>
              </a:spcBef>
              <a:buNone/>
              <a:defRPr lang="en-US" sz="3200" b="0" kern="1200" dirty="0" smtClean="0">
                <a:solidFill>
                  <a:srgbClr val="595959"/>
                </a:solidFill>
                <a:latin typeface="Tahoma"/>
                <a:ea typeface="+mj-ea"/>
                <a:cs typeface="Tahoma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794406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theme" Target="../theme/theme1.xml"/><Relationship Id="rId12" Type="http://schemas.openxmlformats.org/officeDocument/2006/relationships/image" Target="../media/image1.png"/><Relationship Id="rId13" Type="http://schemas.openxmlformats.org/officeDocument/2006/relationships/image" Target="../media/image2.png"/><Relationship Id="rId1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0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606" y="9979"/>
            <a:ext cx="9116787" cy="6821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4104286" y="6479290"/>
            <a:ext cx="941203" cy="292103"/>
          </a:xfrm>
          <a:prstGeom prst="rect">
            <a:avLst/>
          </a:prstGeom>
        </p:spPr>
        <p:txBody>
          <a:bodyPr lIns="102392" tIns="51196" rIns="102392" bIns="51196" anchor="ctr"/>
          <a:lstStyle>
            <a:lvl1pPr algn="ctr">
              <a:defRPr sz="700" b="0" i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A94AEFF2-C9F3-4160-9B62-20379006FBB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7883356" y="6595871"/>
            <a:ext cx="1073964" cy="180427"/>
          </a:xfrm>
          <a:prstGeom prst="rect">
            <a:avLst/>
          </a:prstGeom>
          <a:noFill/>
        </p:spPr>
        <p:txBody>
          <a:bodyPr wrap="square" lIns="72001" tIns="36001" rIns="72001" bIns="36001" rtlCol="0">
            <a:spAutoFit/>
          </a:bodyPr>
          <a:lstStyle/>
          <a:p>
            <a:pPr algn="r"/>
            <a:r>
              <a:rPr lang="en-US" sz="700" b="0" i="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© 2012</a:t>
            </a:r>
            <a:endParaRPr lang="en-US" sz="700" b="0" i="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pic>
        <p:nvPicPr>
          <p:cNvPr id="13" name="Picture 12" descr="logo_NoTag.pn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7749" y="6346252"/>
            <a:ext cx="1600519" cy="243011"/>
          </a:xfrm>
          <a:prstGeom prst="rect">
            <a:avLst/>
          </a:prstGeom>
        </p:spPr>
      </p:pic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304800" y="434975"/>
            <a:ext cx="8458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17" tIns="45708" rIns="91417" bIns="4570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04800" y="1654175"/>
            <a:ext cx="8458200" cy="459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17" tIns="45708" rIns="91417" bIns="4570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pic>
        <p:nvPicPr>
          <p:cNvPr id="9" name="Picture 8" descr="SpiderLabsLogo_PPT.png"/>
          <p:cNvPicPr>
            <a:picLocks noChangeAspect="1"/>
          </p:cNvPicPr>
          <p:nvPr userDrawn="1"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620" y="6302703"/>
            <a:ext cx="1453741" cy="41936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33" r:id="rId2"/>
    <p:sldLayoutId id="2147483728" r:id="rId3"/>
    <p:sldLayoutId id="2147483726" r:id="rId4"/>
    <p:sldLayoutId id="2147483729" r:id="rId5"/>
    <p:sldLayoutId id="2147483730" r:id="rId6"/>
    <p:sldLayoutId id="2147483731" r:id="rId7"/>
    <p:sldLayoutId id="2147483732" r:id="rId8"/>
    <p:sldLayoutId id="2147483735" r:id="rId9"/>
    <p:sldLayoutId id="2147483736" r:id="rId10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defTabSz="912813" rtl="0" eaLnBrk="1" fontAlgn="base" hangingPunct="1">
        <a:spcBef>
          <a:spcPct val="0"/>
        </a:spcBef>
        <a:spcAft>
          <a:spcPct val="0"/>
        </a:spcAft>
        <a:defRPr lang="en-US" sz="3600" b="0" kern="1200" dirty="0">
          <a:solidFill>
            <a:schemeClr val="tx1">
              <a:lumMod val="65000"/>
              <a:lumOff val="35000"/>
            </a:schemeClr>
          </a:solidFill>
          <a:latin typeface="Tahoma"/>
          <a:ea typeface="+mj-ea"/>
          <a:cs typeface="Tahoma"/>
        </a:defRPr>
      </a:lvl1pPr>
      <a:lvl2pPr algn="l" defTabSz="912813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2A4B"/>
          </a:solidFill>
          <a:latin typeface="Trebuchet MS" pitchFamily="34" charset="0"/>
        </a:defRPr>
      </a:lvl2pPr>
      <a:lvl3pPr algn="l" defTabSz="912813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2A4B"/>
          </a:solidFill>
          <a:latin typeface="Trebuchet MS" pitchFamily="34" charset="0"/>
        </a:defRPr>
      </a:lvl3pPr>
      <a:lvl4pPr algn="l" defTabSz="912813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2A4B"/>
          </a:solidFill>
          <a:latin typeface="Trebuchet MS" pitchFamily="34" charset="0"/>
        </a:defRPr>
      </a:lvl4pPr>
      <a:lvl5pPr algn="l" defTabSz="912813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2A4B"/>
          </a:solidFill>
          <a:latin typeface="Trebuchet MS" pitchFamily="34" charset="0"/>
        </a:defRPr>
      </a:lvl5pPr>
      <a:lvl6pPr marL="457200" algn="l" defTabSz="912813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2A4B"/>
          </a:solidFill>
          <a:latin typeface="Trebuchet MS" pitchFamily="34" charset="0"/>
        </a:defRPr>
      </a:lvl6pPr>
      <a:lvl7pPr marL="914400" algn="l" defTabSz="912813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2A4B"/>
          </a:solidFill>
          <a:latin typeface="Trebuchet MS" pitchFamily="34" charset="0"/>
        </a:defRPr>
      </a:lvl7pPr>
      <a:lvl8pPr marL="1371600" algn="l" defTabSz="912813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2A4B"/>
          </a:solidFill>
          <a:latin typeface="Trebuchet MS" pitchFamily="34" charset="0"/>
        </a:defRPr>
      </a:lvl8pPr>
      <a:lvl9pPr marL="1828800" algn="l" defTabSz="912813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2A4B"/>
          </a:solidFill>
          <a:latin typeface="Trebuchet MS" pitchFamily="34" charset="0"/>
        </a:defRPr>
      </a:lvl9pPr>
    </p:titleStyle>
    <p:bodyStyle>
      <a:lvl1pPr marL="341313" indent="-341313" algn="l" defTabSz="912813" rtl="0" eaLnBrk="1" fontAlgn="base" hangingPunct="1">
        <a:spcBef>
          <a:spcPct val="20000"/>
        </a:spcBef>
        <a:spcAft>
          <a:spcPct val="0"/>
        </a:spcAft>
        <a:buClr>
          <a:schemeClr val="tx1">
            <a:lumMod val="65000"/>
            <a:lumOff val="35000"/>
          </a:schemeClr>
        </a:buClr>
        <a:buFont typeface="Arial"/>
        <a:buChar char="•"/>
        <a:defRPr sz="2800" kern="1200">
          <a:solidFill>
            <a:schemeClr val="tx1">
              <a:lumMod val="65000"/>
              <a:lumOff val="35000"/>
            </a:schemeClr>
          </a:solidFill>
          <a:latin typeface="Tahoma"/>
          <a:ea typeface="+mn-ea"/>
          <a:cs typeface="Tahoma"/>
        </a:defRPr>
      </a:lvl1pPr>
      <a:lvl2pPr marL="741363" indent="-284163" algn="l" defTabSz="912813" rtl="0" eaLnBrk="1" fontAlgn="base" hangingPunct="1">
        <a:spcBef>
          <a:spcPct val="20000"/>
        </a:spcBef>
        <a:spcAft>
          <a:spcPct val="0"/>
        </a:spcAft>
        <a:buClr>
          <a:schemeClr val="tx1">
            <a:lumMod val="65000"/>
            <a:lumOff val="35000"/>
          </a:schemeClr>
        </a:buClr>
        <a:buFont typeface="Arial" pitchFamily="34" charset="0"/>
        <a:buChar char="–"/>
        <a:defRPr sz="2400" kern="1200">
          <a:solidFill>
            <a:schemeClr val="tx1">
              <a:lumMod val="65000"/>
              <a:lumOff val="35000"/>
            </a:schemeClr>
          </a:solidFill>
          <a:latin typeface="Tahoma"/>
          <a:ea typeface="+mn-ea"/>
          <a:cs typeface="Tahoma"/>
        </a:defRPr>
      </a:lvl2pPr>
      <a:lvl3pPr marL="1141413" indent="-227013" algn="l" defTabSz="912813" rtl="0" eaLnBrk="1" fontAlgn="base" hangingPunct="1">
        <a:spcBef>
          <a:spcPct val="20000"/>
        </a:spcBef>
        <a:spcAft>
          <a:spcPct val="0"/>
        </a:spcAft>
        <a:buClr>
          <a:schemeClr val="tx1">
            <a:lumMod val="65000"/>
            <a:lumOff val="35000"/>
          </a:schemeClr>
        </a:buClr>
        <a:buFont typeface="Arial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Tahoma"/>
          <a:ea typeface="+mn-ea"/>
          <a:cs typeface="Tahoma"/>
        </a:defRPr>
      </a:lvl3pPr>
      <a:lvl4pPr marL="1598613" indent="-227013" algn="l" defTabSz="912813" rtl="0" eaLnBrk="1" fontAlgn="base" hangingPunct="1">
        <a:spcBef>
          <a:spcPct val="20000"/>
        </a:spcBef>
        <a:spcAft>
          <a:spcPct val="0"/>
        </a:spcAft>
        <a:buClr>
          <a:schemeClr val="tx1">
            <a:lumMod val="65000"/>
            <a:lumOff val="35000"/>
          </a:schemeClr>
        </a:buClr>
        <a:buFont typeface="Arial" pitchFamily="34" charset="0"/>
        <a:buChar char="–"/>
        <a:defRPr kern="1200">
          <a:solidFill>
            <a:schemeClr val="tx1">
              <a:lumMod val="65000"/>
              <a:lumOff val="35000"/>
            </a:schemeClr>
          </a:solidFill>
          <a:latin typeface="Tahoma"/>
          <a:ea typeface="+mn-ea"/>
          <a:cs typeface="Tahoma"/>
        </a:defRPr>
      </a:lvl4pPr>
      <a:lvl5pPr marL="2055813" indent="-227013" algn="l" defTabSz="912813" rtl="0" eaLnBrk="1" fontAlgn="base" hangingPunct="1">
        <a:spcBef>
          <a:spcPct val="20000"/>
        </a:spcBef>
        <a:spcAft>
          <a:spcPct val="0"/>
        </a:spcAft>
        <a:buClr>
          <a:schemeClr val="tx1">
            <a:lumMod val="65000"/>
            <a:lumOff val="35000"/>
          </a:schemeClr>
        </a:buClr>
        <a:buFont typeface="Arial"/>
        <a:buChar char="•"/>
        <a:defRPr kern="1200">
          <a:solidFill>
            <a:schemeClr val="tx1">
              <a:lumMod val="65000"/>
              <a:lumOff val="35000"/>
            </a:schemeClr>
          </a:solidFill>
          <a:latin typeface="Tahoma"/>
          <a:ea typeface="+mn-ea"/>
          <a:cs typeface="Tahoma"/>
        </a:defRPr>
      </a:lvl5pPr>
      <a:lvl6pPr marL="2513958" indent="-228542" algn="l" defTabSz="91416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041" indent="-228542" algn="l" defTabSz="91416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125" indent="-228542" algn="l" defTabSz="91416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208" indent="-228542" algn="l" defTabSz="91416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82" algn="l" defTabSz="9141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67" algn="l" defTabSz="9141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49" algn="l" defTabSz="9141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34" algn="l" defTabSz="9141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17" algn="l" defTabSz="9141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499" algn="l" defTabSz="9141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584" algn="l" defTabSz="9141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666" algn="l" defTabSz="9141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8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4" Type="http://schemas.openxmlformats.org/officeDocument/2006/relationships/image" Target="../media/image30.emf"/><Relationship Id="rId5" Type="http://schemas.openxmlformats.org/officeDocument/2006/relationships/image" Target="../media/image31.emf"/><Relationship Id="rId6" Type="http://schemas.openxmlformats.org/officeDocument/2006/relationships/image" Target="../media/image32.emf"/><Relationship Id="rId7" Type="http://schemas.openxmlformats.org/officeDocument/2006/relationships/image" Target="../media/image33.emf"/><Relationship Id="rId8" Type="http://schemas.openxmlformats.org/officeDocument/2006/relationships/image" Target="../media/image34.emf"/><Relationship Id="rId9" Type="http://schemas.openxmlformats.org/officeDocument/2006/relationships/image" Target="../media/image35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3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4" Type="http://schemas.openxmlformats.org/officeDocument/2006/relationships/image" Target="../media/image38.emf"/><Relationship Id="rId5" Type="http://schemas.openxmlformats.org/officeDocument/2006/relationships/image" Target="../media/image39.emf"/><Relationship Id="rId6" Type="http://schemas.openxmlformats.org/officeDocument/2006/relationships/image" Target="../media/image40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4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emf"/><Relationship Id="rId5" Type="http://schemas.openxmlformats.org/officeDocument/2006/relationships/image" Target="../media/image8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emf"/><Relationship Id="rId3" Type="http://schemas.openxmlformats.org/officeDocument/2006/relationships/image" Target="../media/image43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4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4" Type="http://schemas.openxmlformats.org/officeDocument/2006/relationships/image" Target="../media/image46.emf"/><Relationship Id="rId5" Type="http://schemas.openxmlformats.org/officeDocument/2006/relationships/image" Target="../media/image47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4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4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emf"/><Relationship Id="rId4" Type="http://schemas.openxmlformats.org/officeDocument/2006/relationships/image" Target="../media/image52.emf"/><Relationship Id="rId5" Type="http://schemas.openxmlformats.org/officeDocument/2006/relationships/image" Target="../media/image53.emf"/><Relationship Id="rId6" Type="http://schemas.openxmlformats.org/officeDocument/2006/relationships/image" Target="../media/image54.emf"/><Relationship Id="rId7" Type="http://schemas.openxmlformats.org/officeDocument/2006/relationships/image" Target="../media/image55.emf"/><Relationship Id="rId8" Type="http://schemas.openxmlformats.org/officeDocument/2006/relationships/image" Target="../media/image56.emf"/><Relationship Id="rId9" Type="http://schemas.openxmlformats.org/officeDocument/2006/relationships/image" Target="../media/image57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4" Type="http://schemas.openxmlformats.org/officeDocument/2006/relationships/image" Target="../media/image58.emf"/><Relationship Id="rId5" Type="http://schemas.openxmlformats.org/officeDocument/2006/relationships/image" Target="../media/image59.emf"/><Relationship Id="rId6" Type="http://schemas.openxmlformats.org/officeDocument/2006/relationships/image" Target="../media/image60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6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4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4" Type="http://schemas.openxmlformats.org/officeDocument/2006/relationships/image" Target="../media/image65.png"/><Relationship Id="rId5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emf"/><Relationship Id="rId4" Type="http://schemas.openxmlformats.org/officeDocument/2006/relationships/image" Target="../media/image68.emf"/><Relationship Id="rId5" Type="http://schemas.openxmlformats.org/officeDocument/2006/relationships/image" Target="../media/image69.emf"/><Relationship Id="rId6" Type="http://schemas.openxmlformats.org/officeDocument/2006/relationships/image" Target="../media/image70.png"/><Relationship Id="rId7" Type="http://schemas.openxmlformats.org/officeDocument/2006/relationships/image" Target="../media/image71.emf"/><Relationship Id="rId8" Type="http://schemas.openxmlformats.org/officeDocument/2006/relationships/image" Target="../media/image72.emf"/><Relationship Id="rId9" Type="http://schemas.openxmlformats.org/officeDocument/2006/relationships/image" Target="../media/image73.emf"/><Relationship Id="rId10" Type="http://schemas.openxmlformats.org/officeDocument/2006/relationships/image" Target="../media/image74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emf"/><Relationship Id="rId4" Type="http://schemas.openxmlformats.org/officeDocument/2006/relationships/image" Target="../media/image76.emf"/><Relationship Id="rId5" Type="http://schemas.openxmlformats.org/officeDocument/2006/relationships/image" Target="../media/image77.emf"/><Relationship Id="rId6" Type="http://schemas.openxmlformats.org/officeDocument/2006/relationships/image" Target="../media/image78.emf"/><Relationship Id="rId7" Type="http://schemas.openxmlformats.org/officeDocument/2006/relationships/image" Target="../media/image79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4" Type="http://schemas.openxmlformats.org/officeDocument/2006/relationships/image" Target="../media/image80.emf"/><Relationship Id="rId5" Type="http://schemas.openxmlformats.org/officeDocument/2006/relationships/image" Target="../media/image59.emf"/><Relationship Id="rId6" Type="http://schemas.openxmlformats.org/officeDocument/2006/relationships/image" Target="../media/image40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4" Type="http://schemas.openxmlformats.org/officeDocument/2006/relationships/image" Target="../media/image82.png"/><Relationship Id="rId5" Type="http://schemas.openxmlformats.org/officeDocument/2006/relationships/image" Target="../media/image8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4" Type="http://schemas.openxmlformats.org/officeDocument/2006/relationships/image" Target="../media/image8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4" Type="http://schemas.openxmlformats.org/officeDocument/2006/relationships/image" Target="../media/image87.png"/><Relationship Id="rId5" Type="http://schemas.openxmlformats.org/officeDocument/2006/relationships/image" Target="../media/image88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emf"/><Relationship Id="rId4" Type="http://schemas.openxmlformats.org/officeDocument/2006/relationships/image" Target="../media/image90.emf"/><Relationship Id="rId5" Type="http://schemas.openxmlformats.org/officeDocument/2006/relationships/image" Target="../media/image91.emf"/><Relationship Id="rId6" Type="http://schemas.openxmlformats.org/officeDocument/2006/relationships/image" Target="../media/image92.png"/><Relationship Id="rId7" Type="http://schemas.openxmlformats.org/officeDocument/2006/relationships/image" Target="../media/image93.emf"/><Relationship Id="rId8" Type="http://schemas.openxmlformats.org/officeDocument/2006/relationships/image" Target="../media/image94.emf"/><Relationship Id="rId9" Type="http://schemas.openxmlformats.org/officeDocument/2006/relationships/image" Target="../media/image9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emf"/><Relationship Id="rId4" Type="http://schemas.openxmlformats.org/officeDocument/2006/relationships/image" Target="../media/image96.emf"/><Relationship Id="rId5" Type="http://schemas.openxmlformats.org/officeDocument/2006/relationships/image" Target="../media/image97.emf"/><Relationship Id="rId6" Type="http://schemas.openxmlformats.org/officeDocument/2006/relationships/image" Target="../media/image98.emf"/><Relationship Id="rId7" Type="http://schemas.openxmlformats.org/officeDocument/2006/relationships/image" Target="../media/image99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4" Type="http://schemas.openxmlformats.org/officeDocument/2006/relationships/image" Target="../media/image100.emf"/><Relationship Id="rId5" Type="http://schemas.openxmlformats.org/officeDocument/2006/relationships/image" Target="../media/image59.emf"/><Relationship Id="rId6" Type="http://schemas.openxmlformats.org/officeDocument/2006/relationships/image" Target="../media/image40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4" Type="http://schemas.openxmlformats.org/officeDocument/2006/relationships/image" Target="../media/image101.emf"/><Relationship Id="rId5" Type="http://schemas.openxmlformats.org/officeDocument/2006/relationships/image" Target="../media/image102.emf"/><Relationship Id="rId6" Type="http://schemas.openxmlformats.org/officeDocument/2006/relationships/image" Target="../media/image103.emf"/><Relationship Id="rId7" Type="http://schemas.openxmlformats.org/officeDocument/2006/relationships/image" Target="../media/image104.emf"/><Relationship Id="rId8" Type="http://schemas.openxmlformats.org/officeDocument/2006/relationships/image" Target="../media/image59.emf"/><Relationship Id="rId9" Type="http://schemas.openxmlformats.org/officeDocument/2006/relationships/image" Target="../media/image105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4" Type="http://schemas.openxmlformats.org/officeDocument/2006/relationships/image" Target="../media/image13.emf"/><Relationship Id="rId5" Type="http://schemas.openxmlformats.org/officeDocument/2006/relationships/image" Target="../media/image14.emf"/><Relationship Id="rId6" Type="http://schemas.openxmlformats.org/officeDocument/2006/relationships/image" Target="../media/image15.emf"/><Relationship Id="rId7" Type="http://schemas.openxmlformats.org/officeDocument/2006/relationships/image" Target="../media/image16.emf"/><Relationship Id="rId8" Type="http://schemas.openxmlformats.org/officeDocument/2006/relationships/image" Target="../media/image17.emf"/><Relationship Id="rId9" Type="http://schemas.openxmlformats.org/officeDocument/2006/relationships/image" Target="../media/image18.emf"/><Relationship Id="rId10" Type="http://schemas.openxmlformats.org/officeDocument/2006/relationships/image" Target="../media/image19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3.png"/><Relationship Id="rId12" Type="http://schemas.openxmlformats.org/officeDocument/2006/relationships/image" Target="../media/image24.emf"/><Relationship Id="rId13" Type="http://schemas.openxmlformats.org/officeDocument/2006/relationships/image" Target="../media/image25.emf"/><Relationship Id="rId14" Type="http://schemas.openxmlformats.org/officeDocument/2006/relationships/image" Target="../media/image26.emf"/><Relationship Id="rId15" Type="http://schemas.openxmlformats.org/officeDocument/2006/relationships/image" Target="../media/image27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8" Type="http://schemas.openxmlformats.org/officeDocument/2006/relationships/image" Target="../media/image20.emf"/><Relationship Id="rId9" Type="http://schemas.openxmlformats.org/officeDocument/2006/relationships/image" Target="../media/image21.emf"/><Relationship Id="rId10" Type="http://schemas.openxmlformats.org/officeDocument/2006/relationships/image" Target="../media/image22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4" Type="http://schemas.openxmlformats.org/officeDocument/2006/relationships/diagramLayout" Target="../diagrams/layout2.xml"/><Relationship Id="rId5" Type="http://schemas.openxmlformats.org/officeDocument/2006/relationships/diagramQuickStyle" Target="../diagrams/quickStyle2.xml"/><Relationship Id="rId6" Type="http://schemas.openxmlformats.org/officeDocument/2006/relationships/diagramColors" Target="../diagrams/colors2.xml"/><Relationship Id="rId7" Type="http://schemas.microsoft.com/office/2007/relationships/diagramDrawing" Target="../diagrams/drawing2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48724" y="3124200"/>
            <a:ext cx="7924800" cy="1853609"/>
          </a:xfrm>
        </p:spPr>
        <p:txBody>
          <a:bodyPr/>
          <a:lstStyle/>
          <a:p>
            <a:r>
              <a:rPr lang="en-US" dirty="0" smtClean="0"/>
              <a:t>Targeted Malware </a:t>
            </a:r>
            <a:br>
              <a:rPr lang="en-US" dirty="0" smtClean="0"/>
            </a:br>
            <a:r>
              <a:rPr lang="en-US" sz="2800" dirty="0" smtClean="0"/>
              <a:t>Sophisticated Criminals or </a:t>
            </a:r>
            <a:r>
              <a:rPr lang="en-US" sz="2800" dirty="0" err="1" smtClean="0"/>
              <a:t>Babytown</a:t>
            </a:r>
            <a:r>
              <a:rPr lang="en-US" sz="2800" dirty="0" smtClean="0"/>
              <a:t> Frolics?</a:t>
            </a:r>
            <a:endParaRPr lang="en-US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Ryan Merritt</a:t>
            </a:r>
          </a:p>
          <a:p>
            <a:r>
              <a:rPr lang="en-US" dirty="0" smtClean="0"/>
              <a:t>Josh Grunzweig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68955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Enumerating the Processes</a:t>
            </a:r>
            <a:endParaRPr lang="en-US" dirty="0"/>
          </a:p>
        </p:txBody>
      </p:sp>
      <p:sp>
        <p:nvSpPr>
          <p:cNvPr id="43" name="Freeform 42"/>
          <p:cNvSpPr/>
          <p:nvPr/>
        </p:nvSpPr>
        <p:spPr>
          <a:xfrm>
            <a:off x="292745" y="1498344"/>
            <a:ext cx="6512813" cy="836676"/>
          </a:xfrm>
          <a:custGeom>
            <a:avLst/>
            <a:gdLst>
              <a:gd name="connsiteX0" fmla="*/ 0 w 6512813"/>
              <a:gd name="connsiteY0" fmla="*/ 83668 h 836676"/>
              <a:gd name="connsiteX1" fmla="*/ 83668 w 6512813"/>
              <a:gd name="connsiteY1" fmla="*/ 0 h 836676"/>
              <a:gd name="connsiteX2" fmla="*/ 6429145 w 6512813"/>
              <a:gd name="connsiteY2" fmla="*/ 0 h 836676"/>
              <a:gd name="connsiteX3" fmla="*/ 6512813 w 6512813"/>
              <a:gd name="connsiteY3" fmla="*/ 83668 h 836676"/>
              <a:gd name="connsiteX4" fmla="*/ 6512813 w 6512813"/>
              <a:gd name="connsiteY4" fmla="*/ 753008 h 836676"/>
              <a:gd name="connsiteX5" fmla="*/ 6429145 w 6512813"/>
              <a:gd name="connsiteY5" fmla="*/ 836676 h 836676"/>
              <a:gd name="connsiteX6" fmla="*/ 83668 w 6512813"/>
              <a:gd name="connsiteY6" fmla="*/ 836676 h 836676"/>
              <a:gd name="connsiteX7" fmla="*/ 0 w 6512813"/>
              <a:gd name="connsiteY7" fmla="*/ 753008 h 836676"/>
              <a:gd name="connsiteX8" fmla="*/ 0 w 6512813"/>
              <a:gd name="connsiteY8" fmla="*/ 83668 h 836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512813" h="836676">
                <a:moveTo>
                  <a:pt x="0" y="83668"/>
                </a:moveTo>
                <a:cubicBezTo>
                  <a:pt x="0" y="37459"/>
                  <a:pt x="37459" y="0"/>
                  <a:pt x="83668" y="0"/>
                </a:cubicBezTo>
                <a:lnTo>
                  <a:pt x="6429145" y="0"/>
                </a:lnTo>
                <a:cubicBezTo>
                  <a:pt x="6475354" y="0"/>
                  <a:pt x="6512813" y="37459"/>
                  <a:pt x="6512813" y="83668"/>
                </a:cubicBezTo>
                <a:lnTo>
                  <a:pt x="6512813" y="753008"/>
                </a:lnTo>
                <a:cubicBezTo>
                  <a:pt x="6512813" y="799217"/>
                  <a:pt x="6475354" y="836676"/>
                  <a:pt x="6429145" y="836676"/>
                </a:cubicBezTo>
                <a:lnTo>
                  <a:pt x="83668" y="836676"/>
                </a:lnTo>
                <a:cubicBezTo>
                  <a:pt x="37459" y="836676"/>
                  <a:pt x="0" y="799217"/>
                  <a:pt x="0" y="753008"/>
                </a:cubicBezTo>
                <a:lnTo>
                  <a:pt x="0" y="83668"/>
                </a:lnTo>
                <a:close/>
              </a:path>
            </a:pathLst>
          </a:custGeom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5945" tIns="115945" rIns="1067663" bIns="115945" numCol="1" spcCol="1270" anchor="ctr" anchorCtr="0">
            <a:noAutofit/>
          </a:bodyPr>
          <a:lstStyle/>
          <a:p>
            <a:pPr lvl="0" algn="l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kern="1200" dirty="0" smtClean="0"/>
              <a:t>Enumerate processes</a:t>
            </a:r>
            <a:endParaRPr lang="en-US" sz="2400" kern="1200" dirty="0"/>
          </a:p>
        </p:txBody>
      </p:sp>
      <p:sp>
        <p:nvSpPr>
          <p:cNvPr id="44" name="Freeform 43"/>
          <p:cNvSpPr/>
          <p:nvPr/>
        </p:nvSpPr>
        <p:spPr>
          <a:xfrm>
            <a:off x="779091" y="2451225"/>
            <a:ext cx="6512813" cy="836676"/>
          </a:xfrm>
          <a:custGeom>
            <a:avLst/>
            <a:gdLst>
              <a:gd name="connsiteX0" fmla="*/ 0 w 6512813"/>
              <a:gd name="connsiteY0" fmla="*/ 83668 h 836676"/>
              <a:gd name="connsiteX1" fmla="*/ 83668 w 6512813"/>
              <a:gd name="connsiteY1" fmla="*/ 0 h 836676"/>
              <a:gd name="connsiteX2" fmla="*/ 6429145 w 6512813"/>
              <a:gd name="connsiteY2" fmla="*/ 0 h 836676"/>
              <a:gd name="connsiteX3" fmla="*/ 6512813 w 6512813"/>
              <a:gd name="connsiteY3" fmla="*/ 83668 h 836676"/>
              <a:gd name="connsiteX4" fmla="*/ 6512813 w 6512813"/>
              <a:gd name="connsiteY4" fmla="*/ 753008 h 836676"/>
              <a:gd name="connsiteX5" fmla="*/ 6429145 w 6512813"/>
              <a:gd name="connsiteY5" fmla="*/ 836676 h 836676"/>
              <a:gd name="connsiteX6" fmla="*/ 83668 w 6512813"/>
              <a:gd name="connsiteY6" fmla="*/ 836676 h 836676"/>
              <a:gd name="connsiteX7" fmla="*/ 0 w 6512813"/>
              <a:gd name="connsiteY7" fmla="*/ 753008 h 836676"/>
              <a:gd name="connsiteX8" fmla="*/ 0 w 6512813"/>
              <a:gd name="connsiteY8" fmla="*/ 83668 h 836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512813" h="836676">
                <a:moveTo>
                  <a:pt x="0" y="83668"/>
                </a:moveTo>
                <a:cubicBezTo>
                  <a:pt x="0" y="37459"/>
                  <a:pt x="37459" y="0"/>
                  <a:pt x="83668" y="0"/>
                </a:cubicBezTo>
                <a:lnTo>
                  <a:pt x="6429145" y="0"/>
                </a:lnTo>
                <a:cubicBezTo>
                  <a:pt x="6475354" y="0"/>
                  <a:pt x="6512813" y="37459"/>
                  <a:pt x="6512813" y="83668"/>
                </a:cubicBezTo>
                <a:lnTo>
                  <a:pt x="6512813" y="753008"/>
                </a:lnTo>
                <a:cubicBezTo>
                  <a:pt x="6512813" y="799217"/>
                  <a:pt x="6475354" y="836676"/>
                  <a:pt x="6429145" y="836676"/>
                </a:cubicBezTo>
                <a:lnTo>
                  <a:pt x="83668" y="836676"/>
                </a:lnTo>
                <a:cubicBezTo>
                  <a:pt x="37459" y="836676"/>
                  <a:pt x="0" y="799217"/>
                  <a:pt x="0" y="753008"/>
                </a:cubicBezTo>
                <a:lnTo>
                  <a:pt x="0" y="83668"/>
                </a:lnTo>
                <a:close/>
              </a:path>
            </a:pathLst>
          </a:custGeom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5945" tIns="115945" rIns="1146130" bIns="115945" numCol="1" spcCol="1270" anchor="ctr" anchorCtr="0">
            <a:noAutofit/>
          </a:bodyPr>
          <a:lstStyle/>
          <a:p>
            <a:pPr lvl="0" algn="l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kern="1200" dirty="0" smtClean="0"/>
              <a:t>Get handle to each process</a:t>
            </a:r>
            <a:endParaRPr lang="en-US" sz="2400" kern="1200" dirty="0"/>
          </a:p>
        </p:txBody>
      </p:sp>
      <p:sp>
        <p:nvSpPr>
          <p:cNvPr id="45" name="Freeform 44"/>
          <p:cNvSpPr/>
          <p:nvPr/>
        </p:nvSpPr>
        <p:spPr>
          <a:xfrm>
            <a:off x="1265438" y="3404106"/>
            <a:ext cx="6512813" cy="836676"/>
          </a:xfrm>
          <a:custGeom>
            <a:avLst/>
            <a:gdLst>
              <a:gd name="connsiteX0" fmla="*/ 0 w 6512813"/>
              <a:gd name="connsiteY0" fmla="*/ 83668 h 836676"/>
              <a:gd name="connsiteX1" fmla="*/ 83668 w 6512813"/>
              <a:gd name="connsiteY1" fmla="*/ 0 h 836676"/>
              <a:gd name="connsiteX2" fmla="*/ 6429145 w 6512813"/>
              <a:gd name="connsiteY2" fmla="*/ 0 h 836676"/>
              <a:gd name="connsiteX3" fmla="*/ 6512813 w 6512813"/>
              <a:gd name="connsiteY3" fmla="*/ 83668 h 836676"/>
              <a:gd name="connsiteX4" fmla="*/ 6512813 w 6512813"/>
              <a:gd name="connsiteY4" fmla="*/ 753008 h 836676"/>
              <a:gd name="connsiteX5" fmla="*/ 6429145 w 6512813"/>
              <a:gd name="connsiteY5" fmla="*/ 836676 h 836676"/>
              <a:gd name="connsiteX6" fmla="*/ 83668 w 6512813"/>
              <a:gd name="connsiteY6" fmla="*/ 836676 h 836676"/>
              <a:gd name="connsiteX7" fmla="*/ 0 w 6512813"/>
              <a:gd name="connsiteY7" fmla="*/ 753008 h 836676"/>
              <a:gd name="connsiteX8" fmla="*/ 0 w 6512813"/>
              <a:gd name="connsiteY8" fmla="*/ 83668 h 836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512813" h="836676">
                <a:moveTo>
                  <a:pt x="0" y="83668"/>
                </a:moveTo>
                <a:cubicBezTo>
                  <a:pt x="0" y="37459"/>
                  <a:pt x="37459" y="0"/>
                  <a:pt x="83668" y="0"/>
                </a:cubicBezTo>
                <a:lnTo>
                  <a:pt x="6429145" y="0"/>
                </a:lnTo>
                <a:cubicBezTo>
                  <a:pt x="6475354" y="0"/>
                  <a:pt x="6512813" y="37459"/>
                  <a:pt x="6512813" y="83668"/>
                </a:cubicBezTo>
                <a:lnTo>
                  <a:pt x="6512813" y="753008"/>
                </a:lnTo>
                <a:cubicBezTo>
                  <a:pt x="6512813" y="799217"/>
                  <a:pt x="6475354" y="836676"/>
                  <a:pt x="6429145" y="836676"/>
                </a:cubicBezTo>
                <a:lnTo>
                  <a:pt x="83668" y="836676"/>
                </a:lnTo>
                <a:cubicBezTo>
                  <a:pt x="37459" y="836676"/>
                  <a:pt x="0" y="799217"/>
                  <a:pt x="0" y="753008"/>
                </a:cubicBezTo>
                <a:lnTo>
                  <a:pt x="0" y="83668"/>
                </a:lnTo>
                <a:close/>
              </a:path>
            </a:pathLst>
          </a:custGeom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5945" tIns="115945" rIns="1146130" bIns="115945" numCol="1" spcCol="1270" anchor="ctr" anchorCtr="0">
            <a:noAutofit/>
          </a:bodyPr>
          <a:lstStyle/>
          <a:p>
            <a:pPr lvl="0" algn="l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kern="1200" dirty="0" smtClean="0"/>
              <a:t>Iterate through each process’ memory</a:t>
            </a:r>
            <a:endParaRPr lang="en-US" sz="2400" kern="1200" dirty="0"/>
          </a:p>
        </p:txBody>
      </p:sp>
      <p:sp>
        <p:nvSpPr>
          <p:cNvPr id="46" name="Freeform 45"/>
          <p:cNvSpPr/>
          <p:nvPr/>
        </p:nvSpPr>
        <p:spPr>
          <a:xfrm>
            <a:off x="1751784" y="4356987"/>
            <a:ext cx="6512813" cy="836676"/>
          </a:xfrm>
          <a:custGeom>
            <a:avLst/>
            <a:gdLst>
              <a:gd name="connsiteX0" fmla="*/ 0 w 6512813"/>
              <a:gd name="connsiteY0" fmla="*/ 83668 h 836676"/>
              <a:gd name="connsiteX1" fmla="*/ 83668 w 6512813"/>
              <a:gd name="connsiteY1" fmla="*/ 0 h 836676"/>
              <a:gd name="connsiteX2" fmla="*/ 6429145 w 6512813"/>
              <a:gd name="connsiteY2" fmla="*/ 0 h 836676"/>
              <a:gd name="connsiteX3" fmla="*/ 6512813 w 6512813"/>
              <a:gd name="connsiteY3" fmla="*/ 83668 h 836676"/>
              <a:gd name="connsiteX4" fmla="*/ 6512813 w 6512813"/>
              <a:gd name="connsiteY4" fmla="*/ 753008 h 836676"/>
              <a:gd name="connsiteX5" fmla="*/ 6429145 w 6512813"/>
              <a:gd name="connsiteY5" fmla="*/ 836676 h 836676"/>
              <a:gd name="connsiteX6" fmla="*/ 83668 w 6512813"/>
              <a:gd name="connsiteY6" fmla="*/ 836676 h 836676"/>
              <a:gd name="connsiteX7" fmla="*/ 0 w 6512813"/>
              <a:gd name="connsiteY7" fmla="*/ 753008 h 836676"/>
              <a:gd name="connsiteX8" fmla="*/ 0 w 6512813"/>
              <a:gd name="connsiteY8" fmla="*/ 83668 h 836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512813" h="836676">
                <a:moveTo>
                  <a:pt x="0" y="83668"/>
                </a:moveTo>
                <a:cubicBezTo>
                  <a:pt x="0" y="37459"/>
                  <a:pt x="37459" y="0"/>
                  <a:pt x="83668" y="0"/>
                </a:cubicBezTo>
                <a:lnTo>
                  <a:pt x="6429145" y="0"/>
                </a:lnTo>
                <a:cubicBezTo>
                  <a:pt x="6475354" y="0"/>
                  <a:pt x="6512813" y="37459"/>
                  <a:pt x="6512813" y="83668"/>
                </a:cubicBezTo>
                <a:lnTo>
                  <a:pt x="6512813" y="753008"/>
                </a:lnTo>
                <a:cubicBezTo>
                  <a:pt x="6512813" y="799217"/>
                  <a:pt x="6475354" y="836676"/>
                  <a:pt x="6429145" y="836676"/>
                </a:cubicBezTo>
                <a:lnTo>
                  <a:pt x="83668" y="836676"/>
                </a:lnTo>
                <a:cubicBezTo>
                  <a:pt x="37459" y="836676"/>
                  <a:pt x="0" y="799217"/>
                  <a:pt x="0" y="753008"/>
                </a:cubicBezTo>
                <a:lnTo>
                  <a:pt x="0" y="83668"/>
                </a:lnTo>
                <a:close/>
              </a:path>
            </a:pathLst>
          </a:custGeom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5945" tIns="115945" rIns="1146130" bIns="115945" numCol="1" spcCol="1270" anchor="ctr" anchorCtr="0">
            <a:noAutofit/>
          </a:bodyPr>
          <a:lstStyle/>
          <a:p>
            <a:pPr lvl="0" algn="l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kern="1200" dirty="0" smtClean="0"/>
              <a:t>Read memory</a:t>
            </a:r>
            <a:endParaRPr lang="en-US" sz="2400" kern="1200" dirty="0"/>
          </a:p>
        </p:txBody>
      </p:sp>
      <p:sp>
        <p:nvSpPr>
          <p:cNvPr id="47" name="Freeform 46"/>
          <p:cNvSpPr/>
          <p:nvPr/>
        </p:nvSpPr>
        <p:spPr>
          <a:xfrm>
            <a:off x="2173986" y="5335524"/>
            <a:ext cx="6512813" cy="836676"/>
          </a:xfrm>
          <a:custGeom>
            <a:avLst/>
            <a:gdLst>
              <a:gd name="connsiteX0" fmla="*/ 0 w 6512813"/>
              <a:gd name="connsiteY0" fmla="*/ 83668 h 836676"/>
              <a:gd name="connsiteX1" fmla="*/ 83668 w 6512813"/>
              <a:gd name="connsiteY1" fmla="*/ 0 h 836676"/>
              <a:gd name="connsiteX2" fmla="*/ 6429145 w 6512813"/>
              <a:gd name="connsiteY2" fmla="*/ 0 h 836676"/>
              <a:gd name="connsiteX3" fmla="*/ 6512813 w 6512813"/>
              <a:gd name="connsiteY3" fmla="*/ 83668 h 836676"/>
              <a:gd name="connsiteX4" fmla="*/ 6512813 w 6512813"/>
              <a:gd name="connsiteY4" fmla="*/ 753008 h 836676"/>
              <a:gd name="connsiteX5" fmla="*/ 6429145 w 6512813"/>
              <a:gd name="connsiteY5" fmla="*/ 836676 h 836676"/>
              <a:gd name="connsiteX6" fmla="*/ 83668 w 6512813"/>
              <a:gd name="connsiteY6" fmla="*/ 836676 h 836676"/>
              <a:gd name="connsiteX7" fmla="*/ 0 w 6512813"/>
              <a:gd name="connsiteY7" fmla="*/ 753008 h 836676"/>
              <a:gd name="connsiteX8" fmla="*/ 0 w 6512813"/>
              <a:gd name="connsiteY8" fmla="*/ 83668 h 836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512813" h="836676">
                <a:moveTo>
                  <a:pt x="0" y="83668"/>
                </a:moveTo>
                <a:cubicBezTo>
                  <a:pt x="0" y="37459"/>
                  <a:pt x="37459" y="0"/>
                  <a:pt x="83668" y="0"/>
                </a:cubicBezTo>
                <a:lnTo>
                  <a:pt x="6429145" y="0"/>
                </a:lnTo>
                <a:cubicBezTo>
                  <a:pt x="6475354" y="0"/>
                  <a:pt x="6512813" y="37459"/>
                  <a:pt x="6512813" y="83668"/>
                </a:cubicBezTo>
                <a:lnTo>
                  <a:pt x="6512813" y="753008"/>
                </a:lnTo>
                <a:cubicBezTo>
                  <a:pt x="6512813" y="799217"/>
                  <a:pt x="6475354" y="836676"/>
                  <a:pt x="6429145" y="836676"/>
                </a:cubicBezTo>
                <a:lnTo>
                  <a:pt x="83668" y="836676"/>
                </a:lnTo>
                <a:cubicBezTo>
                  <a:pt x="37459" y="836676"/>
                  <a:pt x="0" y="799217"/>
                  <a:pt x="0" y="753008"/>
                </a:cubicBezTo>
                <a:lnTo>
                  <a:pt x="0" y="83668"/>
                </a:lnTo>
                <a:close/>
              </a:path>
            </a:pathLst>
          </a:custGeom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5945" tIns="115945" rIns="1146130" bIns="115945" numCol="1" spcCol="1270" anchor="ctr" anchorCtr="0">
            <a:noAutofit/>
          </a:bodyPr>
          <a:lstStyle/>
          <a:p>
            <a:pPr lvl="0" algn="l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kern="1200" dirty="0" smtClean="0"/>
              <a:t>Perform action against that data</a:t>
            </a:r>
            <a:endParaRPr lang="en-US" sz="2400" kern="1200" dirty="0"/>
          </a:p>
        </p:txBody>
      </p:sp>
      <p:sp>
        <p:nvSpPr>
          <p:cNvPr id="48" name="Freeform 47"/>
          <p:cNvSpPr/>
          <p:nvPr/>
        </p:nvSpPr>
        <p:spPr>
          <a:xfrm>
            <a:off x="6261719" y="2109582"/>
            <a:ext cx="543839" cy="543839"/>
          </a:xfrm>
          <a:custGeom>
            <a:avLst/>
            <a:gdLst>
              <a:gd name="connsiteX0" fmla="*/ 0 w 543839"/>
              <a:gd name="connsiteY0" fmla="*/ 299111 h 543839"/>
              <a:gd name="connsiteX1" fmla="*/ 122364 w 543839"/>
              <a:gd name="connsiteY1" fmla="*/ 299111 h 543839"/>
              <a:gd name="connsiteX2" fmla="*/ 122364 w 543839"/>
              <a:gd name="connsiteY2" fmla="*/ 0 h 543839"/>
              <a:gd name="connsiteX3" fmla="*/ 421475 w 543839"/>
              <a:gd name="connsiteY3" fmla="*/ 0 h 543839"/>
              <a:gd name="connsiteX4" fmla="*/ 421475 w 543839"/>
              <a:gd name="connsiteY4" fmla="*/ 299111 h 543839"/>
              <a:gd name="connsiteX5" fmla="*/ 543839 w 543839"/>
              <a:gd name="connsiteY5" fmla="*/ 299111 h 543839"/>
              <a:gd name="connsiteX6" fmla="*/ 271920 w 543839"/>
              <a:gd name="connsiteY6" fmla="*/ 543839 h 543839"/>
              <a:gd name="connsiteX7" fmla="*/ 0 w 543839"/>
              <a:gd name="connsiteY7" fmla="*/ 299111 h 5438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43839" h="543839">
                <a:moveTo>
                  <a:pt x="0" y="299111"/>
                </a:moveTo>
                <a:lnTo>
                  <a:pt x="122364" y="299111"/>
                </a:lnTo>
                <a:lnTo>
                  <a:pt x="122364" y="0"/>
                </a:lnTo>
                <a:lnTo>
                  <a:pt x="421475" y="0"/>
                </a:lnTo>
                <a:lnTo>
                  <a:pt x="421475" y="299111"/>
                </a:lnTo>
                <a:lnTo>
                  <a:pt x="543839" y="299111"/>
                </a:lnTo>
                <a:lnTo>
                  <a:pt x="271920" y="543839"/>
                </a:lnTo>
                <a:lnTo>
                  <a:pt x="0" y="299111"/>
                </a:lnTo>
                <a:close/>
              </a:path>
            </a:pathLst>
          </a:custGeom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52844" tIns="30480" rIns="152844" bIns="165080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400" kern="1200"/>
          </a:p>
        </p:txBody>
      </p:sp>
      <p:sp>
        <p:nvSpPr>
          <p:cNvPr id="49" name="Freeform 48"/>
          <p:cNvSpPr/>
          <p:nvPr/>
        </p:nvSpPr>
        <p:spPr>
          <a:xfrm>
            <a:off x="6748066" y="3062463"/>
            <a:ext cx="543839" cy="543839"/>
          </a:xfrm>
          <a:custGeom>
            <a:avLst/>
            <a:gdLst>
              <a:gd name="connsiteX0" fmla="*/ 0 w 543839"/>
              <a:gd name="connsiteY0" fmla="*/ 299111 h 543839"/>
              <a:gd name="connsiteX1" fmla="*/ 122364 w 543839"/>
              <a:gd name="connsiteY1" fmla="*/ 299111 h 543839"/>
              <a:gd name="connsiteX2" fmla="*/ 122364 w 543839"/>
              <a:gd name="connsiteY2" fmla="*/ 0 h 543839"/>
              <a:gd name="connsiteX3" fmla="*/ 421475 w 543839"/>
              <a:gd name="connsiteY3" fmla="*/ 0 h 543839"/>
              <a:gd name="connsiteX4" fmla="*/ 421475 w 543839"/>
              <a:gd name="connsiteY4" fmla="*/ 299111 h 543839"/>
              <a:gd name="connsiteX5" fmla="*/ 543839 w 543839"/>
              <a:gd name="connsiteY5" fmla="*/ 299111 h 543839"/>
              <a:gd name="connsiteX6" fmla="*/ 271920 w 543839"/>
              <a:gd name="connsiteY6" fmla="*/ 543839 h 543839"/>
              <a:gd name="connsiteX7" fmla="*/ 0 w 543839"/>
              <a:gd name="connsiteY7" fmla="*/ 299111 h 5438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43839" h="543839">
                <a:moveTo>
                  <a:pt x="0" y="299111"/>
                </a:moveTo>
                <a:lnTo>
                  <a:pt x="122364" y="299111"/>
                </a:lnTo>
                <a:lnTo>
                  <a:pt x="122364" y="0"/>
                </a:lnTo>
                <a:lnTo>
                  <a:pt x="421475" y="0"/>
                </a:lnTo>
                <a:lnTo>
                  <a:pt x="421475" y="299111"/>
                </a:lnTo>
                <a:lnTo>
                  <a:pt x="543839" y="299111"/>
                </a:lnTo>
                <a:lnTo>
                  <a:pt x="271920" y="543839"/>
                </a:lnTo>
                <a:lnTo>
                  <a:pt x="0" y="299111"/>
                </a:lnTo>
                <a:close/>
              </a:path>
            </a:pathLst>
          </a:custGeom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52844" tIns="30480" rIns="152844" bIns="165080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400" kern="1200"/>
          </a:p>
        </p:txBody>
      </p:sp>
      <p:sp>
        <p:nvSpPr>
          <p:cNvPr id="50" name="Freeform 49"/>
          <p:cNvSpPr/>
          <p:nvPr/>
        </p:nvSpPr>
        <p:spPr>
          <a:xfrm>
            <a:off x="7234412" y="4001399"/>
            <a:ext cx="543839" cy="543839"/>
          </a:xfrm>
          <a:custGeom>
            <a:avLst/>
            <a:gdLst>
              <a:gd name="connsiteX0" fmla="*/ 0 w 543839"/>
              <a:gd name="connsiteY0" fmla="*/ 299111 h 543839"/>
              <a:gd name="connsiteX1" fmla="*/ 122364 w 543839"/>
              <a:gd name="connsiteY1" fmla="*/ 299111 h 543839"/>
              <a:gd name="connsiteX2" fmla="*/ 122364 w 543839"/>
              <a:gd name="connsiteY2" fmla="*/ 0 h 543839"/>
              <a:gd name="connsiteX3" fmla="*/ 421475 w 543839"/>
              <a:gd name="connsiteY3" fmla="*/ 0 h 543839"/>
              <a:gd name="connsiteX4" fmla="*/ 421475 w 543839"/>
              <a:gd name="connsiteY4" fmla="*/ 299111 h 543839"/>
              <a:gd name="connsiteX5" fmla="*/ 543839 w 543839"/>
              <a:gd name="connsiteY5" fmla="*/ 299111 h 543839"/>
              <a:gd name="connsiteX6" fmla="*/ 271920 w 543839"/>
              <a:gd name="connsiteY6" fmla="*/ 543839 h 543839"/>
              <a:gd name="connsiteX7" fmla="*/ 0 w 543839"/>
              <a:gd name="connsiteY7" fmla="*/ 299111 h 5438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43839" h="543839">
                <a:moveTo>
                  <a:pt x="0" y="299111"/>
                </a:moveTo>
                <a:lnTo>
                  <a:pt x="122364" y="299111"/>
                </a:lnTo>
                <a:lnTo>
                  <a:pt x="122364" y="0"/>
                </a:lnTo>
                <a:lnTo>
                  <a:pt x="421475" y="0"/>
                </a:lnTo>
                <a:lnTo>
                  <a:pt x="421475" y="299111"/>
                </a:lnTo>
                <a:lnTo>
                  <a:pt x="543839" y="299111"/>
                </a:lnTo>
                <a:lnTo>
                  <a:pt x="271920" y="543839"/>
                </a:lnTo>
                <a:lnTo>
                  <a:pt x="0" y="299111"/>
                </a:lnTo>
                <a:close/>
              </a:path>
            </a:pathLst>
          </a:custGeom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52844" tIns="30480" rIns="152844" bIns="165080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400" kern="1200"/>
          </a:p>
        </p:txBody>
      </p:sp>
      <p:sp>
        <p:nvSpPr>
          <p:cNvPr id="51" name="Freeform 50"/>
          <p:cNvSpPr/>
          <p:nvPr/>
        </p:nvSpPr>
        <p:spPr>
          <a:xfrm>
            <a:off x="7720759" y="4963577"/>
            <a:ext cx="543839" cy="543839"/>
          </a:xfrm>
          <a:custGeom>
            <a:avLst/>
            <a:gdLst>
              <a:gd name="connsiteX0" fmla="*/ 0 w 543839"/>
              <a:gd name="connsiteY0" fmla="*/ 299111 h 543839"/>
              <a:gd name="connsiteX1" fmla="*/ 122364 w 543839"/>
              <a:gd name="connsiteY1" fmla="*/ 299111 h 543839"/>
              <a:gd name="connsiteX2" fmla="*/ 122364 w 543839"/>
              <a:gd name="connsiteY2" fmla="*/ 0 h 543839"/>
              <a:gd name="connsiteX3" fmla="*/ 421475 w 543839"/>
              <a:gd name="connsiteY3" fmla="*/ 0 h 543839"/>
              <a:gd name="connsiteX4" fmla="*/ 421475 w 543839"/>
              <a:gd name="connsiteY4" fmla="*/ 299111 h 543839"/>
              <a:gd name="connsiteX5" fmla="*/ 543839 w 543839"/>
              <a:gd name="connsiteY5" fmla="*/ 299111 h 543839"/>
              <a:gd name="connsiteX6" fmla="*/ 271920 w 543839"/>
              <a:gd name="connsiteY6" fmla="*/ 543839 h 543839"/>
              <a:gd name="connsiteX7" fmla="*/ 0 w 543839"/>
              <a:gd name="connsiteY7" fmla="*/ 299111 h 5438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43839" h="543839">
                <a:moveTo>
                  <a:pt x="0" y="299111"/>
                </a:moveTo>
                <a:lnTo>
                  <a:pt x="122364" y="299111"/>
                </a:lnTo>
                <a:lnTo>
                  <a:pt x="122364" y="0"/>
                </a:lnTo>
                <a:lnTo>
                  <a:pt x="421475" y="0"/>
                </a:lnTo>
                <a:lnTo>
                  <a:pt x="421475" y="299111"/>
                </a:lnTo>
                <a:lnTo>
                  <a:pt x="543839" y="299111"/>
                </a:lnTo>
                <a:lnTo>
                  <a:pt x="271920" y="543839"/>
                </a:lnTo>
                <a:lnTo>
                  <a:pt x="0" y="299111"/>
                </a:lnTo>
                <a:close/>
              </a:path>
            </a:pathLst>
          </a:custGeom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52844" tIns="30480" rIns="152844" bIns="165080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400" kern="1200"/>
          </a:p>
        </p:txBody>
      </p:sp>
      <p:pic>
        <p:nvPicPr>
          <p:cNvPr id="57" name="Picture 5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8545" y="1955544"/>
            <a:ext cx="7116147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63002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" dur="indefinite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3" dur="indefinite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6" dur="indefinite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9" dur="indefinite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1" dur="indefinite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2" dur="indefinite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" dur="indefinite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5" dur="indefinite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7" dur="indefinite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8" dur="indefinite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2" dur="indefinite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3" dur="indefinite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err="1"/>
              <a:t>Ir</a:t>
            </a:r>
            <a:r>
              <a:rPr lang="en-US" dirty="0" err="1"/>
              <a:t>Regular</a:t>
            </a:r>
            <a:r>
              <a:rPr lang="en-US" dirty="0"/>
              <a:t> Expressions</a:t>
            </a:r>
          </a:p>
        </p:txBody>
      </p:sp>
      <p:sp>
        <p:nvSpPr>
          <p:cNvPr id="43" name="Freeform 42"/>
          <p:cNvSpPr/>
          <p:nvPr/>
        </p:nvSpPr>
        <p:spPr>
          <a:xfrm>
            <a:off x="228600" y="1524000"/>
            <a:ext cx="6512813" cy="836676"/>
          </a:xfrm>
          <a:custGeom>
            <a:avLst/>
            <a:gdLst>
              <a:gd name="connsiteX0" fmla="*/ 0 w 6512813"/>
              <a:gd name="connsiteY0" fmla="*/ 83668 h 836676"/>
              <a:gd name="connsiteX1" fmla="*/ 83668 w 6512813"/>
              <a:gd name="connsiteY1" fmla="*/ 0 h 836676"/>
              <a:gd name="connsiteX2" fmla="*/ 6429145 w 6512813"/>
              <a:gd name="connsiteY2" fmla="*/ 0 h 836676"/>
              <a:gd name="connsiteX3" fmla="*/ 6512813 w 6512813"/>
              <a:gd name="connsiteY3" fmla="*/ 83668 h 836676"/>
              <a:gd name="connsiteX4" fmla="*/ 6512813 w 6512813"/>
              <a:gd name="connsiteY4" fmla="*/ 753008 h 836676"/>
              <a:gd name="connsiteX5" fmla="*/ 6429145 w 6512813"/>
              <a:gd name="connsiteY5" fmla="*/ 836676 h 836676"/>
              <a:gd name="connsiteX6" fmla="*/ 83668 w 6512813"/>
              <a:gd name="connsiteY6" fmla="*/ 836676 h 836676"/>
              <a:gd name="connsiteX7" fmla="*/ 0 w 6512813"/>
              <a:gd name="connsiteY7" fmla="*/ 753008 h 836676"/>
              <a:gd name="connsiteX8" fmla="*/ 0 w 6512813"/>
              <a:gd name="connsiteY8" fmla="*/ 83668 h 836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512813" h="836676">
                <a:moveTo>
                  <a:pt x="0" y="83668"/>
                </a:moveTo>
                <a:cubicBezTo>
                  <a:pt x="0" y="37459"/>
                  <a:pt x="37459" y="0"/>
                  <a:pt x="83668" y="0"/>
                </a:cubicBezTo>
                <a:lnTo>
                  <a:pt x="6429145" y="0"/>
                </a:lnTo>
                <a:cubicBezTo>
                  <a:pt x="6475354" y="0"/>
                  <a:pt x="6512813" y="37459"/>
                  <a:pt x="6512813" y="83668"/>
                </a:cubicBezTo>
                <a:lnTo>
                  <a:pt x="6512813" y="753008"/>
                </a:lnTo>
                <a:cubicBezTo>
                  <a:pt x="6512813" y="799217"/>
                  <a:pt x="6475354" y="836676"/>
                  <a:pt x="6429145" y="836676"/>
                </a:cubicBezTo>
                <a:lnTo>
                  <a:pt x="83668" y="836676"/>
                </a:lnTo>
                <a:cubicBezTo>
                  <a:pt x="37459" y="836676"/>
                  <a:pt x="0" y="799217"/>
                  <a:pt x="0" y="753008"/>
                </a:cubicBezTo>
                <a:lnTo>
                  <a:pt x="0" y="83668"/>
                </a:lnTo>
                <a:close/>
              </a:path>
            </a:pathLst>
          </a:custGeom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5945" tIns="115945" rIns="1067663" bIns="115945" numCol="1" spcCol="1270" anchor="ctr" anchorCtr="0">
            <a:noAutofit/>
          </a:bodyPr>
          <a:lstStyle/>
          <a:p>
            <a:pPr lvl="0" algn="l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kern="1200" dirty="0" smtClean="0"/>
              <a:t>Enumerate processes</a:t>
            </a:r>
            <a:endParaRPr lang="en-US" sz="2400" kern="1200" dirty="0"/>
          </a:p>
        </p:txBody>
      </p:sp>
      <p:sp>
        <p:nvSpPr>
          <p:cNvPr id="44" name="Freeform 43"/>
          <p:cNvSpPr/>
          <p:nvPr/>
        </p:nvSpPr>
        <p:spPr>
          <a:xfrm>
            <a:off x="714946" y="2476881"/>
            <a:ext cx="6512813" cy="836676"/>
          </a:xfrm>
          <a:custGeom>
            <a:avLst/>
            <a:gdLst>
              <a:gd name="connsiteX0" fmla="*/ 0 w 6512813"/>
              <a:gd name="connsiteY0" fmla="*/ 83668 h 836676"/>
              <a:gd name="connsiteX1" fmla="*/ 83668 w 6512813"/>
              <a:gd name="connsiteY1" fmla="*/ 0 h 836676"/>
              <a:gd name="connsiteX2" fmla="*/ 6429145 w 6512813"/>
              <a:gd name="connsiteY2" fmla="*/ 0 h 836676"/>
              <a:gd name="connsiteX3" fmla="*/ 6512813 w 6512813"/>
              <a:gd name="connsiteY3" fmla="*/ 83668 h 836676"/>
              <a:gd name="connsiteX4" fmla="*/ 6512813 w 6512813"/>
              <a:gd name="connsiteY4" fmla="*/ 753008 h 836676"/>
              <a:gd name="connsiteX5" fmla="*/ 6429145 w 6512813"/>
              <a:gd name="connsiteY5" fmla="*/ 836676 h 836676"/>
              <a:gd name="connsiteX6" fmla="*/ 83668 w 6512813"/>
              <a:gd name="connsiteY6" fmla="*/ 836676 h 836676"/>
              <a:gd name="connsiteX7" fmla="*/ 0 w 6512813"/>
              <a:gd name="connsiteY7" fmla="*/ 753008 h 836676"/>
              <a:gd name="connsiteX8" fmla="*/ 0 w 6512813"/>
              <a:gd name="connsiteY8" fmla="*/ 83668 h 836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512813" h="836676">
                <a:moveTo>
                  <a:pt x="0" y="83668"/>
                </a:moveTo>
                <a:cubicBezTo>
                  <a:pt x="0" y="37459"/>
                  <a:pt x="37459" y="0"/>
                  <a:pt x="83668" y="0"/>
                </a:cubicBezTo>
                <a:lnTo>
                  <a:pt x="6429145" y="0"/>
                </a:lnTo>
                <a:cubicBezTo>
                  <a:pt x="6475354" y="0"/>
                  <a:pt x="6512813" y="37459"/>
                  <a:pt x="6512813" y="83668"/>
                </a:cubicBezTo>
                <a:lnTo>
                  <a:pt x="6512813" y="753008"/>
                </a:lnTo>
                <a:cubicBezTo>
                  <a:pt x="6512813" y="799217"/>
                  <a:pt x="6475354" y="836676"/>
                  <a:pt x="6429145" y="836676"/>
                </a:cubicBezTo>
                <a:lnTo>
                  <a:pt x="83668" y="836676"/>
                </a:lnTo>
                <a:cubicBezTo>
                  <a:pt x="37459" y="836676"/>
                  <a:pt x="0" y="799217"/>
                  <a:pt x="0" y="753008"/>
                </a:cubicBezTo>
                <a:lnTo>
                  <a:pt x="0" y="83668"/>
                </a:lnTo>
                <a:close/>
              </a:path>
            </a:pathLst>
          </a:custGeom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5945" tIns="115945" rIns="1146130" bIns="115945" numCol="1" spcCol="1270" anchor="ctr" anchorCtr="0">
            <a:noAutofit/>
          </a:bodyPr>
          <a:lstStyle/>
          <a:p>
            <a:pPr lvl="0" algn="l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kern="1200" dirty="0" smtClean="0"/>
              <a:t>Get handle to each process</a:t>
            </a:r>
            <a:endParaRPr lang="en-US" sz="2400" kern="1200" dirty="0"/>
          </a:p>
        </p:txBody>
      </p:sp>
      <p:sp>
        <p:nvSpPr>
          <p:cNvPr id="45" name="Freeform 44"/>
          <p:cNvSpPr/>
          <p:nvPr/>
        </p:nvSpPr>
        <p:spPr>
          <a:xfrm>
            <a:off x="1201293" y="3429762"/>
            <a:ext cx="6512813" cy="836676"/>
          </a:xfrm>
          <a:custGeom>
            <a:avLst/>
            <a:gdLst>
              <a:gd name="connsiteX0" fmla="*/ 0 w 6512813"/>
              <a:gd name="connsiteY0" fmla="*/ 83668 h 836676"/>
              <a:gd name="connsiteX1" fmla="*/ 83668 w 6512813"/>
              <a:gd name="connsiteY1" fmla="*/ 0 h 836676"/>
              <a:gd name="connsiteX2" fmla="*/ 6429145 w 6512813"/>
              <a:gd name="connsiteY2" fmla="*/ 0 h 836676"/>
              <a:gd name="connsiteX3" fmla="*/ 6512813 w 6512813"/>
              <a:gd name="connsiteY3" fmla="*/ 83668 h 836676"/>
              <a:gd name="connsiteX4" fmla="*/ 6512813 w 6512813"/>
              <a:gd name="connsiteY4" fmla="*/ 753008 h 836676"/>
              <a:gd name="connsiteX5" fmla="*/ 6429145 w 6512813"/>
              <a:gd name="connsiteY5" fmla="*/ 836676 h 836676"/>
              <a:gd name="connsiteX6" fmla="*/ 83668 w 6512813"/>
              <a:gd name="connsiteY6" fmla="*/ 836676 h 836676"/>
              <a:gd name="connsiteX7" fmla="*/ 0 w 6512813"/>
              <a:gd name="connsiteY7" fmla="*/ 753008 h 836676"/>
              <a:gd name="connsiteX8" fmla="*/ 0 w 6512813"/>
              <a:gd name="connsiteY8" fmla="*/ 83668 h 836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512813" h="836676">
                <a:moveTo>
                  <a:pt x="0" y="83668"/>
                </a:moveTo>
                <a:cubicBezTo>
                  <a:pt x="0" y="37459"/>
                  <a:pt x="37459" y="0"/>
                  <a:pt x="83668" y="0"/>
                </a:cubicBezTo>
                <a:lnTo>
                  <a:pt x="6429145" y="0"/>
                </a:lnTo>
                <a:cubicBezTo>
                  <a:pt x="6475354" y="0"/>
                  <a:pt x="6512813" y="37459"/>
                  <a:pt x="6512813" y="83668"/>
                </a:cubicBezTo>
                <a:lnTo>
                  <a:pt x="6512813" y="753008"/>
                </a:lnTo>
                <a:cubicBezTo>
                  <a:pt x="6512813" y="799217"/>
                  <a:pt x="6475354" y="836676"/>
                  <a:pt x="6429145" y="836676"/>
                </a:cubicBezTo>
                <a:lnTo>
                  <a:pt x="83668" y="836676"/>
                </a:lnTo>
                <a:cubicBezTo>
                  <a:pt x="37459" y="836676"/>
                  <a:pt x="0" y="799217"/>
                  <a:pt x="0" y="753008"/>
                </a:cubicBezTo>
                <a:lnTo>
                  <a:pt x="0" y="83668"/>
                </a:lnTo>
                <a:close/>
              </a:path>
            </a:pathLst>
          </a:custGeom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5945" tIns="115945" rIns="1146130" bIns="115945" numCol="1" spcCol="1270" anchor="ctr" anchorCtr="0">
            <a:noAutofit/>
          </a:bodyPr>
          <a:lstStyle/>
          <a:p>
            <a:pPr lvl="0" algn="l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kern="1200" dirty="0" smtClean="0"/>
              <a:t>Iterate through each process’ memory</a:t>
            </a:r>
            <a:endParaRPr lang="en-US" sz="2400" kern="1200" dirty="0"/>
          </a:p>
        </p:txBody>
      </p:sp>
      <p:sp>
        <p:nvSpPr>
          <p:cNvPr id="46" name="Freeform 45"/>
          <p:cNvSpPr/>
          <p:nvPr/>
        </p:nvSpPr>
        <p:spPr>
          <a:xfrm>
            <a:off x="1687639" y="4382643"/>
            <a:ext cx="6512813" cy="836676"/>
          </a:xfrm>
          <a:custGeom>
            <a:avLst/>
            <a:gdLst>
              <a:gd name="connsiteX0" fmla="*/ 0 w 6512813"/>
              <a:gd name="connsiteY0" fmla="*/ 83668 h 836676"/>
              <a:gd name="connsiteX1" fmla="*/ 83668 w 6512813"/>
              <a:gd name="connsiteY1" fmla="*/ 0 h 836676"/>
              <a:gd name="connsiteX2" fmla="*/ 6429145 w 6512813"/>
              <a:gd name="connsiteY2" fmla="*/ 0 h 836676"/>
              <a:gd name="connsiteX3" fmla="*/ 6512813 w 6512813"/>
              <a:gd name="connsiteY3" fmla="*/ 83668 h 836676"/>
              <a:gd name="connsiteX4" fmla="*/ 6512813 w 6512813"/>
              <a:gd name="connsiteY4" fmla="*/ 753008 h 836676"/>
              <a:gd name="connsiteX5" fmla="*/ 6429145 w 6512813"/>
              <a:gd name="connsiteY5" fmla="*/ 836676 h 836676"/>
              <a:gd name="connsiteX6" fmla="*/ 83668 w 6512813"/>
              <a:gd name="connsiteY6" fmla="*/ 836676 h 836676"/>
              <a:gd name="connsiteX7" fmla="*/ 0 w 6512813"/>
              <a:gd name="connsiteY7" fmla="*/ 753008 h 836676"/>
              <a:gd name="connsiteX8" fmla="*/ 0 w 6512813"/>
              <a:gd name="connsiteY8" fmla="*/ 83668 h 836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512813" h="836676">
                <a:moveTo>
                  <a:pt x="0" y="83668"/>
                </a:moveTo>
                <a:cubicBezTo>
                  <a:pt x="0" y="37459"/>
                  <a:pt x="37459" y="0"/>
                  <a:pt x="83668" y="0"/>
                </a:cubicBezTo>
                <a:lnTo>
                  <a:pt x="6429145" y="0"/>
                </a:lnTo>
                <a:cubicBezTo>
                  <a:pt x="6475354" y="0"/>
                  <a:pt x="6512813" y="37459"/>
                  <a:pt x="6512813" y="83668"/>
                </a:cubicBezTo>
                <a:lnTo>
                  <a:pt x="6512813" y="753008"/>
                </a:lnTo>
                <a:cubicBezTo>
                  <a:pt x="6512813" y="799217"/>
                  <a:pt x="6475354" y="836676"/>
                  <a:pt x="6429145" y="836676"/>
                </a:cubicBezTo>
                <a:lnTo>
                  <a:pt x="83668" y="836676"/>
                </a:lnTo>
                <a:cubicBezTo>
                  <a:pt x="37459" y="836676"/>
                  <a:pt x="0" y="799217"/>
                  <a:pt x="0" y="753008"/>
                </a:cubicBezTo>
                <a:lnTo>
                  <a:pt x="0" y="83668"/>
                </a:lnTo>
                <a:close/>
              </a:path>
            </a:pathLst>
          </a:custGeom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5945" tIns="115945" rIns="1146130" bIns="115945" numCol="1" spcCol="1270" anchor="ctr" anchorCtr="0">
            <a:noAutofit/>
          </a:bodyPr>
          <a:lstStyle/>
          <a:p>
            <a:pPr lvl="0" algn="l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kern="1200" dirty="0" smtClean="0"/>
              <a:t>Read memory</a:t>
            </a:r>
            <a:endParaRPr lang="en-US" sz="2400" kern="1200" dirty="0"/>
          </a:p>
        </p:txBody>
      </p:sp>
      <p:sp>
        <p:nvSpPr>
          <p:cNvPr id="47" name="Freeform 46"/>
          <p:cNvSpPr/>
          <p:nvPr/>
        </p:nvSpPr>
        <p:spPr>
          <a:xfrm>
            <a:off x="2173986" y="5335524"/>
            <a:ext cx="6512813" cy="836676"/>
          </a:xfrm>
          <a:custGeom>
            <a:avLst/>
            <a:gdLst>
              <a:gd name="connsiteX0" fmla="*/ 0 w 6512813"/>
              <a:gd name="connsiteY0" fmla="*/ 83668 h 836676"/>
              <a:gd name="connsiteX1" fmla="*/ 83668 w 6512813"/>
              <a:gd name="connsiteY1" fmla="*/ 0 h 836676"/>
              <a:gd name="connsiteX2" fmla="*/ 6429145 w 6512813"/>
              <a:gd name="connsiteY2" fmla="*/ 0 h 836676"/>
              <a:gd name="connsiteX3" fmla="*/ 6512813 w 6512813"/>
              <a:gd name="connsiteY3" fmla="*/ 83668 h 836676"/>
              <a:gd name="connsiteX4" fmla="*/ 6512813 w 6512813"/>
              <a:gd name="connsiteY4" fmla="*/ 753008 h 836676"/>
              <a:gd name="connsiteX5" fmla="*/ 6429145 w 6512813"/>
              <a:gd name="connsiteY5" fmla="*/ 836676 h 836676"/>
              <a:gd name="connsiteX6" fmla="*/ 83668 w 6512813"/>
              <a:gd name="connsiteY6" fmla="*/ 836676 h 836676"/>
              <a:gd name="connsiteX7" fmla="*/ 0 w 6512813"/>
              <a:gd name="connsiteY7" fmla="*/ 753008 h 836676"/>
              <a:gd name="connsiteX8" fmla="*/ 0 w 6512813"/>
              <a:gd name="connsiteY8" fmla="*/ 83668 h 836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512813" h="836676">
                <a:moveTo>
                  <a:pt x="0" y="83668"/>
                </a:moveTo>
                <a:cubicBezTo>
                  <a:pt x="0" y="37459"/>
                  <a:pt x="37459" y="0"/>
                  <a:pt x="83668" y="0"/>
                </a:cubicBezTo>
                <a:lnTo>
                  <a:pt x="6429145" y="0"/>
                </a:lnTo>
                <a:cubicBezTo>
                  <a:pt x="6475354" y="0"/>
                  <a:pt x="6512813" y="37459"/>
                  <a:pt x="6512813" y="83668"/>
                </a:cubicBezTo>
                <a:lnTo>
                  <a:pt x="6512813" y="753008"/>
                </a:lnTo>
                <a:cubicBezTo>
                  <a:pt x="6512813" y="799217"/>
                  <a:pt x="6475354" y="836676"/>
                  <a:pt x="6429145" y="836676"/>
                </a:cubicBezTo>
                <a:lnTo>
                  <a:pt x="83668" y="836676"/>
                </a:lnTo>
                <a:cubicBezTo>
                  <a:pt x="37459" y="836676"/>
                  <a:pt x="0" y="799217"/>
                  <a:pt x="0" y="753008"/>
                </a:cubicBezTo>
                <a:lnTo>
                  <a:pt x="0" y="83668"/>
                </a:lnTo>
                <a:close/>
              </a:path>
            </a:pathLst>
          </a:custGeom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5945" tIns="115945" rIns="1146130" bIns="115945" numCol="1" spcCol="1270" anchor="ctr" anchorCtr="0">
            <a:noAutofit/>
          </a:bodyPr>
          <a:lstStyle/>
          <a:p>
            <a:pPr lvl="0" algn="l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kern="1200" dirty="0" smtClean="0"/>
              <a:t>Perform action against that data</a:t>
            </a:r>
            <a:endParaRPr lang="en-US" sz="2400" kern="1200" dirty="0"/>
          </a:p>
        </p:txBody>
      </p:sp>
      <p:sp>
        <p:nvSpPr>
          <p:cNvPr id="48" name="Freeform 47"/>
          <p:cNvSpPr/>
          <p:nvPr/>
        </p:nvSpPr>
        <p:spPr>
          <a:xfrm>
            <a:off x="6197574" y="2135238"/>
            <a:ext cx="543839" cy="543839"/>
          </a:xfrm>
          <a:custGeom>
            <a:avLst/>
            <a:gdLst>
              <a:gd name="connsiteX0" fmla="*/ 0 w 543839"/>
              <a:gd name="connsiteY0" fmla="*/ 299111 h 543839"/>
              <a:gd name="connsiteX1" fmla="*/ 122364 w 543839"/>
              <a:gd name="connsiteY1" fmla="*/ 299111 h 543839"/>
              <a:gd name="connsiteX2" fmla="*/ 122364 w 543839"/>
              <a:gd name="connsiteY2" fmla="*/ 0 h 543839"/>
              <a:gd name="connsiteX3" fmla="*/ 421475 w 543839"/>
              <a:gd name="connsiteY3" fmla="*/ 0 h 543839"/>
              <a:gd name="connsiteX4" fmla="*/ 421475 w 543839"/>
              <a:gd name="connsiteY4" fmla="*/ 299111 h 543839"/>
              <a:gd name="connsiteX5" fmla="*/ 543839 w 543839"/>
              <a:gd name="connsiteY5" fmla="*/ 299111 h 543839"/>
              <a:gd name="connsiteX6" fmla="*/ 271920 w 543839"/>
              <a:gd name="connsiteY6" fmla="*/ 543839 h 543839"/>
              <a:gd name="connsiteX7" fmla="*/ 0 w 543839"/>
              <a:gd name="connsiteY7" fmla="*/ 299111 h 5438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43839" h="543839">
                <a:moveTo>
                  <a:pt x="0" y="299111"/>
                </a:moveTo>
                <a:lnTo>
                  <a:pt x="122364" y="299111"/>
                </a:lnTo>
                <a:lnTo>
                  <a:pt x="122364" y="0"/>
                </a:lnTo>
                <a:lnTo>
                  <a:pt x="421475" y="0"/>
                </a:lnTo>
                <a:lnTo>
                  <a:pt x="421475" y="299111"/>
                </a:lnTo>
                <a:lnTo>
                  <a:pt x="543839" y="299111"/>
                </a:lnTo>
                <a:lnTo>
                  <a:pt x="271920" y="543839"/>
                </a:lnTo>
                <a:lnTo>
                  <a:pt x="0" y="299111"/>
                </a:lnTo>
                <a:close/>
              </a:path>
            </a:pathLst>
          </a:custGeom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52844" tIns="30480" rIns="152844" bIns="165080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400" kern="1200"/>
          </a:p>
        </p:txBody>
      </p:sp>
      <p:sp>
        <p:nvSpPr>
          <p:cNvPr id="49" name="Freeform 48"/>
          <p:cNvSpPr/>
          <p:nvPr/>
        </p:nvSpPr>
        <p:spPr>
          <a:xfrm>
            <a:off x="6683921" y="3088119"/>
            <a:ext cx="543839" cy="543839"/>
          </a:xfrm>
          <a:custGeom>
            <a:avLst/>
            <a:gdLst>
              <a:gd name="connsiteX0" fmla="*/ 0 w 543839"/>
              <a:gd name="connsiteY0" fmla="*/ 299111 h 543839"/>
              <a:gd name="connsiteX1" fmla="*/ 122364 w 543839"/>
              <a:gd name="connsiteY1" fmla="*/ 299111 h 543839"/>
              <a:gd name="connsiteX2" fmla="*/ 122364 w 543839"/>
              <a:gd name="connsiteY2" fmla="*/ 0 h 543839"/>
              <a:gd name="connsiteX3" fmla="*/ 421475 w 543839"/>
              <a:gd name="connsiteY3" fmla="*/ 0 h 543839"/>
              <a:gd name="connsiteX4" fmla="*/ 421475 w 543839"/>
              <a:gd name="connsiteY4" fmla="*/ 299111 h 543839"/>
              <a:gd name="connsiteX5" fmla="*/ 543839 w 543839"/>
              <a:gd name="connsiteY5" fmla="*/ 299111 h 543839"/>
              <a:gd name="connsiteX6" fmla="*/ 271920 w 543839"/>
              <a:gd name="connsiteY6" fmla="*/ 543839 h 543839"/>
              <a:gd name="connsiteX7" fmla="*/ 0 w 543839"/>
              <a:gd name="connsiteY7" fmla="*/ 299111 h 5438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43839" h="543839">
                <a:moveTo>
                  <a:pt x="0" y="299111"/>
                </a:moveTo>
                <a:lnTo>
                  <a:pt x="122364" y="299111"/>
                </a:lnTo>
                <a:lnTo>
                  <a:pt x="122364" y="0"/>
                </a:lnTo>
                <a:lnTo>
                  <a:pt x="421475" y="0"/>
                </a:lnTo>
                <a:lnTo>
                  <a:pt x="421475" y="299111"/>
                </a:lnTo>
                <a:lnTo>
                  <a:pt x="543839" y="299111"/>
                </a:lnTo>
                <a:lnTo>
                  <a:pt x="271920" y="543839"/>
                </a:lnTo>
                <a:lnTo>
                  <a:pt x="0" y="299111"/>
                </a:lnTo>
                <a:close/>
              </a:path>
            </a:pathLst>
          </a:custGeom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52844" tIns="30480" rIns="152844" bIns="165080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400" kern="1200"/>
          </a:p>
        </p:txBody>
      </p:sp>
      <p:sp>
        <p:nvSpPr>
          <p:cNvPr id="50" name="Freeform 49"/>
          <p:cNvSpPr/>
          <p:nvPr/>
        </p:nvSpPr>
        <p:spPr>
          <a:xfrm>
            <a:off x="7170267" y="4027055"/>
            <a:ext cx="543839" cy="543839"/>
          </a:xfrm>
          <a:custGeom>
            <a:avLst/>
            <a:gdLst>
              <a:gd name="connsiteX0" fmla="*/ 0 w 543839"/>
              <a:gd name="connsiteY0" fmla="*/ 299111 h 543839"/>
              <a:gd name="connsiteX1" fmla="*/ 122364 w 543839"/>
              <a:gd name="connsiteY1" fmla="*/ 299111 h 543839"/>
              <a:gd name="connsiteX2" fmla="*/ 122364 w 543839"/>
              <a:gd name="connsiteY2" fmla="*/ 0 h 543839"/>
              <a:gd name="connsiteX3" fmla="*/ 421475 w 543839"/>
              <a:gd name="connsiteY3" fmla="*/ 0 h 543839"/>
              <a:gd name="connsiteX4" fmla="*/ 421475 w 543839"/>
              <a:gd name="connsiteY4" fmla="*/ 299111 h 543839"/>
              <a:gd name="connsiteX5" fmla="*/ 543839 w 543839"/>
              <a:gd name="connsiteY5" fmla="*/ 299111 h 543839"/>
              <a:gd name="connsiteX6" fmla="*/ 271920 w 543839"/>
              <a:gd name="connsiteY6" fmla="*/ 543839 h 543839"/>
              <a:gd name="connsiteX7" fmla="*/ 0 w 543839"/>
              <a:gd name="connsiteY7" fmla="*/ 299111 h 5438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43839" h="543839">
                <a:moveTo>
                  <a:pt x="0" y="299111"/>
                </a:moveTo>
                <a:lnTo>
                  <a:pt x="122364" y="299111"/>
                </a:lnTo>
                <a:lnTo>
                  <a:pt x="122364" y="0"/>
                </a:lnTo>
                <a:lnTo>
                  <a:pt x="421475" y="0"/>
                </a:lnTo>
                <a:lnTo>
                  <a:pt x="421475" y="299111"/>
                </a:lnTo>
                <a:lnTo>
                  <a:pt x="543839" y="299111"/>
                </a:lnTo>
                <a:lnTo>
                  <a:pt x="271920" y="543839"/>
                </a:lnTo>
                <a:lnTo>
                  <a:pt x="0" y="299111"/>
                </a:lnTo>
                <a:close/>
              </a:path>
            </a:pathLst>
          </a:custGeom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52844" tIns="30480" rIns="152844" bIns="165080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400" kern="1200"/>
          </a:p>
        </p:txBody>
      </p:sp>
      <p:sp>
        <p:nvSpPr>
          <p:cNvPr id="51" name="Freeform 50"/>
          <p:cNvSpPr/>
          <p:nvPr/>
        </p:nvSpPr>
        <p:spPr>
          <a:xfrm>
            <a:off x="7656614" y="4989233"/>
            <a:ext cx="543839" cy="543839"/>
          </a:xfrm>
          <a:custGeom>
            <a:avLst/>
            <a:gdLst>
              <a:gd name="connsiteX0" fmla="*/ 0 w 543839"/>
              <a:gd name="connsiteY0" fmla="*/ 299111 h 543839"/>
              <a:gd name="connsiteX1" fmla="*/ 122364 w 543839"/>
              <a:gd name="connsiteY1" fmla="*/ 299111 h 543839"/>
              <a:gd name="connsiteX2" fmla="*/ 122364 w 543839"/>
              <a:gd name="connsiteY2" fmla="*/ 0 h 543839"/>
              <a:gd name="connsiteX3" fmla="*/ 421475 w 543839"/>
              <a:gd name="connsiteY3" fmla="*/ 0 h 543839"/>
              <a:gd name="connsiteX4" fmla="*/ 421475 w 543839"/>
              <a:gd name="connsiteY4" fmla="*/ 299111 h 543839"/>
              <a:gd name="connsiteX5" fmla="*/ 543839 w 543839"/>
              <a:gd name="connsiteY5" fmla="*/ 299111 h 543839"/>
              <a:gd name="connsiteX6" fmla="*/ 271920 w 543839"/>
              <a:gd name="connsiteY6" fmla="*/ 543839 h 543839"/>
              <a:gd name="connsiteX7" fmla="*/ 0 w 543839"/>
              <a:gd name="connsiteY7" fmla="*/ 299111 h 5438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43839" h="543839">
                <a:moveTo>
                  <a:pt x="0" y="299111"/>
                </a:moveTo>
                <a:lnTo>
                  <a:pt x="122364" y="299111"/>
                </a:lnTo>
                <a:lnTo>
                  <a:pt x="122364" y="0"/>
                </a:lnTo>
                <a:lnTo>
                  <a:pt x="421475" y="0"/>
                </a:lnTo>
                <a:lnTo>
                  <a:pt x="421475" y="299111"/>
                </a:lnTo>
                <a:lnTo>
                  <a:pt x="543839" y="299111"/>
                </a:lnTo>
                <a:lnTo>
                  <a:pt x="271920" y="543839"/>
                </a:lnTo>
                <a:lnTo>
                  <a:pt x="0" y="299111"/>
                </a:lnTo>
                <a:close/>
              </a:path>
            </a:pathLst>
          </a:custGeom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52844" tIns="30480" rIns="152844" bIns="165080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400" kern="1200"/>
          </a:p>
        </p:txBody>
      </p:sp>
    </p:spTree>
    <p:extLst>
      <p:ext uri="{BB962C8B-B14F-4D97-AF65-F5344CB8AC3E}">
        <p14:creationId xmlns:p14="http://schemas.microsoft.com/office/powerpoint/2010/main" val="35098419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" dur="indefinite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3" dur="indefinite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6" dur="indefinite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9" dur="indefinite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1" dur="indefinite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2" dur="indefinite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" dur="indefinite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5" dur="indefinite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7" dur="indefinite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8" dur="indefinite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4" grpId="0" animBg="1"/>
      <p:bldP spid="45" grpId="0" animBg="1"/>
      <p:bldP spid="46" grpId="0" animBg="1"/>
      <p:bldP spid="48" grpId="0" animBg="1"/>
      <p:bldP spid="49" grpId="0" animBg="1"/>
      <p:bldP spid="50" grpId="0" animBg="1"/>
      <p:bldP spid="5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sz="quarter" idx="11"/>
          </p:nvPr>
        </p:nvSpPr>
        <p:spPr>
          <a:xfrm>
            <a:off x="304800" y="1600200"/>
            <a:ext cx="8458200" cy="4648200"/>
          </a:xfrm>
        </p:spPr>
        <p:txBody>
          <a:bodyPr>
            <a:normAutofit/>
          </a:bodyPr>
          <a:lstStyle/>
          <a:p>
            <a:r>
              <a:rPr lang="en-US" dirty="0" smtClean="0"/>
              <a:t>\?</a:t>
            </a: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228600" y="1524000"/>
            <a:ext cx="8458200" cy="4648200"/>
          </a:xfrm>
          <a:prstGeom prst="roundRect">
            <a:avLst>
              <a:gd name="adj" fmla="val 17698"/>
            </a:avLst>
          </a:prstGeom>
          <a:gradFill flip="none" rotWithShape="1">
            <a:gsLst>
              <a:gs pos="0">
                <a:schemeClr val="tx2"/>
              </a:gs>
              <a:gs pos="100000">
                <a:srgbClr val="FFFFFF"/>
              </a:gs>
            </a:gsLst>
            <a:lin ang="16200000" scaled="0"/>
            <a:tileRect/>
          </a:gra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bliqueBottomRight"/>
            <a:lightRig rig="threePt" dir="t"/>
          </a:scene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276600" y="1752600"/>
            <a:ext cx="251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+mj-lt"/>
              </a:rPr>
              <a:t>The Regex: </a:t>
            </a:r>
            <a:r>
              <a:rPr lang="en-US" sz="2800" dirty="0" smtClean="0">
                <a:solidFill>
                  <a:srgbClr val="FF0000"/>
                </a:solidFill>
                <a:latin typeface="+mj-lt"/>
              </a:rPr>
              <a:t>\?</a:t>
            </a:r>
            <a:endParaRPr lang="en-US" sz="28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38200" y="2667000"/>
            <a:ext cx="73914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+mj-lt"/>
              </a:rPr>
              <a:t>What it matches:</a:t>
            </a:r>
          </a:p>
          <a:p>
            <a:pPr lvl="1"/>
            <a:r>
              <a:rPr lang="en-US" sz="1600" dirty="0" smtClean="0">
                <a:latin typeface="Courier New"/>
                <a:cs typeface="Courier New"/>
              </a:rPr>
              <a:t>B3421642550030587</a:t>
            </a:r>
            <a:r>
              <a:rPr lang="en-US" sz="1600" dirty="0">
                <a:latin typeface="Courier New"/>
                <a:cs typeface="Courier New"/>
              </a:rPr>
              <a:t>^</a:t>
            </a:r>
            <a:r>
              <a:rPr lang="en-US" sz="1600" dirty="0" smtClean="0">
                <a:latin typeface="Courier New"/>
                <a:cs typeface="Courier New"/>
              </a:rPr>
              <a:t>ZAPPA/BUDDY^</a:t>
            </a:r>
            <a:r>
              <a:rPr lang="en-US" sz="1600" dirty="0">
                <a:latin typeface="Courier New"/>
                <a:cs typeface="Courier New"/>
              </a:rPr>
              <a:t>120110100000019301000000877000000</a:t>
            </a:r>
            <a:r>
              <a:rPr lang="en-US" sz="2000" b="1" dirty="0">
                <a:solidFill>
                  <a:srgbClr val="FF0000"/>
                </a:solidFill>
                <a:latin typeface="Courier New"/>
                <a:cs typeface="Courier New"/>
              </a:rPr>
              <a:t>?</a:t>
            </a:r>
            <a:r>
              <a:rPr lang="en-US" sz="1600" dirty="0">
                <a:latin typeface="Courier New"/>
                <a:cs typeface="Courier New"/>
              </a:rPr>
              <a:t>;3421642550030587=1201101193010877</a:t>
            </a:r>
            <a:r>
              <a:rPr lang="en-US" sz="2000" b="1" dirty="0">
                <a:solidFill>
                  <a:srgbClr val="FF0000"/>
                </a:solidFill>
                <a:latin typeface="Courier New"/>
                <a:cs typeface="Courier New"/>
              </a:rPr>
              <a:t>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38200" y="4267200"/>
            <a:ext cx="7010400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+mj-lt"/>
              </a:rPr>
              <a:t>What is </a:t>
            </a:r>
            <a:r>
              <a:rPr lang="en-US" sz="2000" b="1" dirty="0" smtClean="0">
                <a:latin typeface="+mj-lt"/>
              </a:rPr>
              <a:t>ALSO</a:t>
            </a:r>
            <a:r>
              <a:rPr lang="en-US" sz="2000" dirty="0" smtClean="0">
                <a:latin typeface="+mj-lt"/>
              </a:rPr>
              <a:t> matches:</a:t>
            </a:r>
          </a:p>
          <a:p>
            <a:pPr lvl="1"/>
            <a:r>
              <a:rPr lang="en-US" sz="1600" dirty="0" smtClean="0">
                <a:latin typeface="Courier New"/>
                <a:cs typeface="Courier New"/>
              </a:rPr>
              <a:t>Hey, anyone know how to write regular expressions</a:t>
            </a:r>
            <a:r>
              <a:rPr lang="en-US" sz="2000" b="1" dirty="0" smtClean="0">
                <a:solidFill>
                  <a:srgbClr val="FF0000"/>
                </a:solidFill>
                <a:latin typeface="Courier New"/>
                <a:cs typeface="Courier New"/>
              </a:rPr>
              <a:t>?</a:t>
            </a:r>
            <a:r>
              <a:rPr lang="en-US" sz="1600" dirty="0" smtClean="0">
                <a:solidFill>
                  <a:srgbClr val="FF0000"/>
                </a:solidFill>
                <a:latin typeface="Courier New"/>
                <a:cs typeface="Courier New"/>
              </a:rPr>
              <a:t> </a:t>
            </a:r>
            <a:r>
              <a:rPr lang="en-US" sz="1600" dirty="0" smtClean="0">
                <a:latin typeface="Courier New"/>
                <a:cs typeface="Courier New"/>
              </a:rPr>
              <a:t>How many False Positives will this one create</a:t>
            </a:r>
            <a:r>
              <a:rPr lang="en-US" sz="2000" b="1" dirty="0" smtClean="0">
                <a:solidFill>
                  <a:schemeClr val="accent5"/>
                </a:solidFill>
                <a:latin typeface="Courier New"/>
                <a:cs typeface="Courier New"/>
              </a:rPr>
              <a:t>?</a:t>
            </a:r>
          </a:p>
          <a:p>
            <a:pPr lvl="1"/>
            <a:r>
              <a:rPr lang="en-US" sz="1600" dirty="0" smtClean="0">
                <a:latin typeface="Courier New"/>
                <a:cs typeface="Courier New"/>
              </a:rPr>
              <a:t>How often does a literal “</a:t>
            </a:r>
            <a:r>
              <a:rPr lang="en-US" sz="2000" b="1" dirty="0">
                <a:solidFill>
                  <a:schemeClr val="accent5"/>
                </a:solidFill>
                <a:latin typeface="Courier New"/>
                <a:cs typeface="Courier New"/>
              </a:rPr>
              <a:t>?</a:t>
            </a:r>
            <a:r>
              <a:rPr lang="en-US" sz="1600" dirty="0" smtClean="0">
                <a:latin typeface="Courier New"/>
                <a:cs typeface="Courier New"/>
              </a:rPr>
              <a:t>” appear in memory</a:t>
            </a:r>
            <a:r>
              <a:rPr lang="en-US" sz="2000" b="1" dirty="0" smtClean="0">
                <a:solidFill>
                  <a:schemeClr val="accent5"/>
                </a:solidFill>
                <a:latin typeface="Courier New"/>
                <a:cs typeface="Courier New"/>
              </a:rPr>
              <a:t>?</a:t>
            </a:r>
          </a:p>
          <a:p>
            <a:endParaRPr lang="en-US" dirty="0" smtClean="0">
              <a:latin typeface="Courier New"/>
              <a:cs typeface="Courier New"/>
            </a:endParaRPr>
          </a:p>
          <a:p>
            <a:endParaRPr lang="en-US" dirty="0">
              <a:latin typeface="+mj-lt"/>
            </a:endParaRPr>
          </a:p>
          <a:p>
            <a:endParaRPr lang="en-US" dirty="0">
              <a:latin typeface="+mj-lt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2 – </a:t>
            </a:r>
            <a:r>
              <a:rPr lang="en-US" sz="2400" dirty="0" err="1"/>
              <a:t>Ir</a:t>
            </a:r>
            <a:r>
              <a:rPr lang="en-US" dirty="0" err="1"/>
              <a:t>Regular</a:t>
            </a:r>
            <a:r>
              <a:rPr lang="en-US" dirty="0"/>
              <a:t> Expressions</a:t>
            </a:r>
          </a:p>
        </p:txBody>
      </p:sp>
    </p:spTree>
    <p:extLst>
      <p:ext uri="{BB962C8B-B14F-4D97-AF65-F5344CB8AC3E}">
        <p14:creationId xmlns:p14="http://schemas.microsoft.com/office/powerpoint/2010/main" val="5320027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4" grpId="0" animBg="1"/>
      <p:bldP spid="4" grpId="1" animBg="1"/>
      <p:bldP spid="5" grpId="0"/>
      <p:bldP spid="5" grpId="1"/>
      <p:bldP spid="6" grpId="0"/>
      <p:bldP spid="6" grpId="1"/>
      <p:bldP spid="7" grpId="0"/>
      <p:bldP spid="7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sz="quarter" idx="11"/>
          </p:nvPr>
        </p:nvSpPr>
        <p:spPr>
          <a:xfrm>
            <a:off x="304800" y="1600200"/>
            <a:ext cx="8458200" cy="4648200"/>
          </a:xfrm>
        </p:spPr>
        <p:txBody>
          <a:bodyPr>
            <a:normAutofit/>
          </a:bodyPr>
          <a:lstStyle/>
          <a:p>
            <a:r>
              <a:rPr lang="en-US" dirty="0"/>
              <a:t>\?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sz="2400" b="1" dirty="0">
                <a:solidFill>
                  <a:schemeClr val="accent1"/>
                </a:solidFill>
                <a:latin typeface="pastelRegular"/>
                <a:cs typeface="pastelRegular"/>
              </a:rPr>
              <a:t>\d</a:t>
            </a:r>
            <a:r>
              <a:rPr lang="en-US" sz="2400" b="1" dirty="0">
                <a:solidFill>
                  <a:srgbClr val="005596"/>
                </a:solidFill>
                <a:latin typeface="pastelRegular"/>
                <a:cs typeface="pastelRegular"/>
              </a:rPr>
              <a:t>{</a:t>
            </a:r>
            <a:r>
              <a:rPr lang="en-US" sz="2400" b="1" dirty="0" smtClean="0">
                <a:solidFill>
                  <a:schemeClr val="accent3"/>
                </a:solidFill>
                <a:latin typeface="pastelRegular"/>
                <a:cs typeface="pastelRegular"/>
              </a:rPr>
              <a:t>15,19</a:t>
            </a:r>
            <a:r>
              <a:rPr lang="en-US" sz="2400" b="1" dirty="0">
                <a:solidFill>
                  <a:srgbClr val="005596"/>
                </a:solidFill>
                <a:latin typeface="pastelRegular"/>
                <a:cs typeface="pastelRegular"/>
              </a:rPr>
              <a:t>}</a:t>
            </a:r>
            <a:r>
              <a:rPr lang="en-US" sz="2400" b="1" dirty="0">
                <a:solidFill>
                  <a:schemeClr val="accent5"/>
                </a:solidFill>
                <a:latin typeface="pastelRegular"/>
                <a:cs typeface="pastelRegular"/>
              </a:rPr>
              <a:t>=</a:t>
            </a:r>
            <a:r>
              <a:rPr lang="en-US" sz="2400" b="1" dirty="0">
                <a:solidFill>
                  <a:srgbClr val="005596"/>
                </a:solidFill>
                <a:latin typeface="pastelRegular"/>
                <a:cs typeface="pastelRegular"/>
              </a:rPr>
              <a:t>\d{</a:t>
            </a:r>
            <a:r>
              <a:rPr lang="en-US" sz="2400" b="1" dirty="0">
                <a:solidFill>
                  <a:srgbClr val="008852"/>
                </a:solidFill>
                <a:latin typeface="pastelRegular"/>
                <a:cs typeface="pastelRegular"/>
              </a:rPr>
              <a:t>13,</a:t>
            </a:r>
            <a:r>
              <a:rPr lang="en-US" sz="2400" b="1" dirty="0">
                <a:solidFill>
                  <a:srgbClr val="005596"/>
                </a:solidFill>
                <a:latin typeface="pastelRegular"/>
                <a:cs typeface="pastelRegular"/>
              </a:rPr>
              <a:t>}</a:t>
            </a:r>
          </a:p>
          <a:p>
            <a:pPr lvl="1"/>
            <a:r>
              <a:rPr lang="en-US" sz="1600" dirty="0"/>
              <a:t>“Is it written in crayon in the binary?” –Grayson Lenik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2 – </a:t>
            </a:r>
            <a:r>
              <a:rPr lang="en-US" sz="2400" dirty="0" err="1"/>
              <a:t>Ir</a:t>
            </a:r>
            <a:r>
              <a:rPr lang="en-US" dirty="0" err="1"/>
              <a:t>Regular</a:t>
            </a:r>
            <a:r>
              <a:rPr lang="en-US" dirty="0"/>
              <a:t> Expressions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228600" y="1524000"/>
            <a:ext cx="8458200" cy="4648200"/>
          </a:xfrm>
          <a:prstGeom prst="roundRect">
            <a:avLst>
              <a:gd name="adj" fmla="val 17698"/>
            </a:avLst>
          </a:prstGeom>
          <a:gradFill flip="none" rotWithShape="1">
            <a:gsLst>
              <a:gs pos="0">
                <a:schemeClr val="tx2"/>
              </a:gs>
              <a:gs pos="100000">
                <a:srgbClr val="FFFFFF"/>
              </a:gs>
            </a:gsLst>
            <a:lin ang="16200000" scaled="0"/>
            <a:tileRect/>
          </a:gra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bliqueBottomRight"/>
            <a:lightRig rig="threePt" dir="t"/>
          </a:scene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752600" y="1752600"/>
            <a:ext cx="556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+mj-lt"/>
              </a:rPr>
              <a:t>The Regex: </a:t>
            </a:r>
            <a:r>
              <a:rPr lang="en-US" sz="2800" b="1" dirty="0">
                <a:solidFill>
                  <a:schemeClr val="accent1"/>
                </a:solidFill>
                <a:latin typeface="pastelRegular"/>
                <a:cs typeface="pastelRegular"/>
              </a:rPr>
              <a:t>\d</a:t>
            </a:r>
            <a:r>
              <a:rPr lang="en-US" sz="2800" b="1" dirty="0">
                <a:solidFill>
                  <a:srgbClr val="005596"/>
                </a:solidFill>
                <a:latin typeface="pastelRegular"/>
                <a:cs typeface="pastelRegular"/>
              </a:rPr>
              <a:t>{</a:t>
            </a:r>
            <a:r>
              <a:rPr lang="en-US" sz="2800" b="1" dirty="0" smtClean="0">
                <a:solidFill>
                  <a:schemeClr val="accent3"/>
                </a:solidFill>
                <a:latin typeface="pastelRegular"/>
                <a:cs typeface="pastelRegular"/>
              </a:rPr>
              <a:t>15,19</a:t>
            </a:r>
            <a:r>
              <a:rPr lang="en-US" sz="2800" b="1" dirty="0">
                <a:solidFill>
                  <a:srgbClr val="005596"/>
                </a:solidFill>
                <a:latin typeface="pastelRegular"/>
                <a:cs typeface="pastelRegular"/>
              </a:rPr>
              <a:t>}</a:t>
            </a:r>
            <a:r>
              <a:rPr lang="en-US" sz="2800" b="1" dirty="0">
                <a:solidFill>
                  <a:schemeClr val="accent5"/>
                </a:solidFill>
                <a:latin typeface="pastelRegular"/>
                <a:cs typeface="pastelRegular"/>
              </a:rPr>
              <a:t>=</a:t>
            </a:r>
            <a:r>
              <a:rPr lang="en-US" sz="2800" b="1" dirty="0">
                <a:solidFill>
                  <a:srgbClr val="005596"/>
                </a:solidFill>
                <a:latin typeface="pastelRegular"/>
                <a:cs typeface="pastelRegular"/>
              </a:rPr>
              <a:t>\d{</a:t>
            </a:r>
            <a:r>
              <a:rPr lang="en-US" sz="2800" b="1" dirty="0">
                <a:solidFill>
                  <a:srgbClr val="008852"/>
                </a:solidFill>
                <a:latin typeface="pastelRegular"/>
                <a:cs typeface="pastelRegular"/>
              </a:rPr>
              <a:t>13,</a:t>
            </a:r>
            <a:r>
              <a:rPr lang="en-US" sz="2800" b="1" dirty="0">
                <a:solidFill>
                  <a:srgbClr val="005596"/>
                </a:solidFill>
                <a:latin typeface="pastelRegular"/>
                <a:cs typeface="pastelRegular"/>
              </a:rPr>
              <a:t>}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38200" y="2667000"/>
            <a:ext cx="7391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+mj-lt"/>
              </a:rPr>
              <a:t>What it matches:</a:t>
            </a:r>
          </a:p>
          <a:p>
            <a:pPr lvl="1"/>
            <a:endParaRPr lang="en-US" sz="1600" dirty="0" smtClean="0">
              <a:latin typeface="Courier New"/>
              <a:cs typeface="Courier New"/>
            </a:endParaRPr>
          </a:p>
          <a:p>
            <a:pPr lvl="1"/>
            <a:r>
              <a:rPr lang="en-US" sz="1600" b="1" dirty="0" smtClean="0">
                <a:solidFill>
                  <a:schemeClr val="accent5"/>
                </a:solidFill>
                <a:latin typeface="Courier New"/>
                <a:cs typeface="Courier New"/>
              </a:rPr>
              <a:t>3421642550030587</a:t>
            </a:r>
            <a:r>
              <a:rPr lang="en-US" sz="1600" b="1" dirty="0">
                <a:solidFill>
                  <a:schemeClr val="accent5"/>
                </a:solidFill>
                <a:latin typeface="Courier New"/>
                <a:cs typeface="Courier New"/>
              </a:rPr>
              <a:t>=</a:t>
            </a:r>
            <a:r>
              <a:rPr lang="en-US" sz="1600" b="1" dirty="0" smtClean="0">
                <a:solidFill>
                  <a:schemeClr val="accent5"/>
                </a:solidFill>
                <a:latin typeface="Courier New"/>
                <a:cs typeface="Courier New"/>
              </a:rPr>
              <a:t>1201101193010877</a:t>
            </a:r>
          </a:p>
          <a:p>
            <a:pPr lvl="1"/>
            <a:endParaRPr lang="en-US" sz="2000" b="1" dirty="0">
              <a:solidFill>
                <a:schemeClr val="accent5"/>
              </a:solidFill>
              <a:latin typeface="Courier New"/>
              <a:cs typeface="Courier New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38200" y="4038600"/>
            <a:ext cx="7010400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+mj-lt"/>
              </a:rPr>
              <a:t>What is </a:t>
            </a:r>
            <a:r>
              <a:rPr lang="en-US" sz="2000" b="1" dirty="0" smtClean="0">
                <a:latin typeface="+mj-lt"/>
              </a:rPr>
              <a:t>ALSO</a:t>
            </a:r>
            <a:r>
              <a:rPr lang="en-US" sz="2000" dirty="0" smtClean="0">
                <a:latin typeface="+mj-lt"/>
              </a:rPr>
              <a:t> matches:</a:t>
            </a:r>
          </a:p>
          <a:p>
            <a:pPr lvl="1"/>
            <a:endParaRPr lang="en-US" sz="1600" dirty="0" smtClean="0">
              <a:latin typeface="Courier New"/>
              <a:cs typeface="Courier New"/>
            </a:endParaRPr>
          </a:p>
          <a:p>
            <a:pPr lvl="1"/>
            <a:r>
              <a:rPr lang="en-US" sz="1600" dirty="0" smtClean="0">
                <a:latin typeface="Courier New"/>
                <a:cs typeface="Courier New"/>
              </a:rPr>
              <a:t>An equal sign embedded within an sufficient number of null bytes. (or any other number)</a:t>
            </a:r>
          </a:p>
          <a:p>
            <a:pPr lvl="1"/>
            <a:endParaRPr lang="en-US" sz="1600" b="1" dirty="0" smtClean="0">
              <a:solidFill>
                <a:schemeClr val="accent5"/>
              </a:solidFill>
              <a:latin typeface="Courier New"/>
              <a:cs typeface="Courier New"/>
            </a:endParaRPr>
          </a:p>
          <a:p>
            <a:pPr lvl="1"/>
            <a:r>
              <a:rPr lang="en-US" sz="1600" b="1" dirty="0" smtClean="0">
                <a:solidFill>
                  <a:schemeClr val="accent5"/>
                </a:solidFill>
                <a:latin typeface="Courier New"/>
                <a:cs typeface="Courier New"/>
              </a:rPr>
              <a:t>…000000000000000000000000=0000000000000000000000000…</a:t>
            </a:r>
            <a:endParaRPr lang="en-US" sz="2000" b="1" dirty="0" smtClean="0">
              <a:solidFill>
                <a:schemeClr val="accent5"/>
              </a:solidFill>
              <a:latin typeface="Courier New"/>
              <a:cs typeface="Courier New"/>
            </a:endParaRPr>
          </a:p>
          <a:p>
            <a:endParaRPr lang="en-US" dirty="0" smtClean="0">
              <a:latin typeface="Courier New"/>
              <a:cs typeface="Courier New"/>
            </a:endParaRPr>
          </a:p>
          <a:p>
            <a:endParaRPr lang="en-US" dirty="0">
              <a:latin typeface="+mj-lt"/>
            </a:endParaRPr>
          </a:p>
          <a:p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118054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/>
      <p:bldP spid="10" grpId="1"/>
      <p:bldP spid="12" grpId="0"/>
      <p:bldP spid="12" grpId="1"/>
      <p:bldP spid="14" grpId="0"/>
      <p:bldP spid="14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sz="quarter" idx="11"/>
          </p:nvPr>
        </p:nvSpPr>
        <p:spPr>
          <a:xfrm>
            <a:off x="304800" y="1600200"/>
            <a:ext cx="8458200" cy="4648200"/>
          </a:xfrm>
        </p:spPr>
        <p:txBody>
          <a:bodyPr>
            <a:normAutofit/>
          </a:bodyPr>
          <a:lstStyle/>
          <a:p>
            <a:r>
              <a:rPr lang="en-US" dirty="0"/>
              <a:t>\?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sz="2400" b="1" dirty="0">
                <a:solidFill>
                  <a:schemeClr val="accent1"/>
                </a:solidFill>
                <a:latin typeface="pastelRegular"/>
                <a:cs typeface="pastelRegular"/>
              </a:rPr>
              <a:t>\d</a:t>
            </a:r>
            <a:r>
              <a:rPr lang="en-US" sz="2400" b="1" dirty="0">
                <a:solidFill>
                  <a:srgbClr val="005596"/>
                </a:solidFill>
                <a:latin typeface="pastelRegular"/>
                <a:cs typeface="pastelRegular"/>
              </a:rPr>
              <a:t>{</a:t>
            </a:r>
            <a:r>
              <a:rPr lang="en-US" sz="2400" b="1" dirty="0" smtClean="0">
                <a:solidFill>
                  <a:schemeClr val="accent3"/>
                </a:solidFill>
                <a:latin typeface="pastelRegular"/>
                <a:cs typeface="pastelRegular"/>
              </a:rPr>
              <a:t>15,19</a:t>
            </a:r>
            <a:r>
              <a:rPr lang="en-US" sz="2400" b="1" dirty="0">
                <a:solidFill>
                  <a:srgbClr val="005596"/>
                </a:solidFill>
                <a:latin typeface="pastelRegular"/>
                <a:cs typeface="pastelRegular"/>
              </a:rPr>
              <a:t>}</a:t>
            </a:r>
            <a:r>
              <a:rPr lang="en-US" sz="2400" b="1" dirty="0">
                <a:solidFill>
                  <a:schemeClr val="accent5"/>
                </a:solidFill>
                <a:latin typeface="pastelRegular"/>
                <a:cs typeface="pastelRegular"/>
              </a:rPr>
              <a:t>=</a:t>
            </a:r>
            <a:r>
              <a:rPr lang="en-US" sz="2400" b="1" dirty="0">
                <a:solidFill>
                  <a:srgbClr val="005596"/>
                </a:solidFill>
                <a:latin typeface="pastelRegular"/>
                <a:cs typeface="pastelRegular"/>
              </a:rPr>
              <a:t>\d{</a:t>
            </a:r>
            <a:r>
              <a:rPr lang="en-US" sz="2400" b="1" dirty="0">
                <a:solidFill>
                  <a:srgbClr val="008852"/>
                </a:solidFill>
                <a:latin typeface="pastelRegular"/>
                <a:cs typeface="pastelRegular"/>
              </a:rPr>
              <a:t>13,</a:t>
            </a:r>
            <a:r>
              <a:rPr lang="en-US" sz="2400" b="1" dirty="0">
                <a:solidFill>
                  <a:srgbClr val="005596"/>
                </a:solidFill>
                <a:latin typeface="pastelRegular"/>
                <a:cs typeface="pastelRegular"/>
              </a:rPr>
              <a:t>}</a:t>
            </a:r>
          </a:p>
          <a:p>
            <a:pPr lvl="1"/>
            <a:r>
              <a:rPr lang="en-US" sz="1600" dirty="0"/>
              <a:t>“Is it written in crayon in the binary?” –Grayson Lenik</a:t>
            </a:r>
          </a:p>
          <a:p>
            <a:pPr marL="0" indent="0">
              <a:buNone/>
            </a:pPr>
            <a:endParaRPr lang="en-US" sz="2000" dirty="0"/>
          </a:p>
          <a:p>
            <a:pPr marL="400050" indent="-342900"/>
            <a:r>
              <a:rPr lang="en-US" sz="2400" dirty="0"/>
              <a:t>((B(([0-9]{13,16})|([0-9]|\\s){13,25})\\^[A-Z\\s0-9]{0,30}\\/[A-Z\\s0-9]{0,30}\\^(0[7-9]|1[0-5])((0[1-9])|(1[0-2]))([0-9]|\\s){3,50})|(((37)|([4-5][0-9])|(60))[0-9]{13,14}(D|=)(0[7-9]|1[0-5])((0[1-9])|(1[0-2]))[0-9]{8,30})</a:t>
            </a:r>
            <a:r>
              <a:rPr lang="en-US" sz="2400" dirty="0" smtClean="0"/>
              <a:t>)</a:t>
            </a:r>
            <a:endParaRPr lang="en-US" sz="2400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2 – </a:t>
            </a:r>
            <a:r>
              <a:rPr lang="en-US" sz="2400" dirty="0" err="1"/>
              <a:t>Ir</a:t>
            </a:r>
            <a:r>
              <a:rPr lang="en-US" dirty="0" err="1"/>
              <a:t>Regular</a:t>
            </a:r>
            <a:r>
              <a:rPr lang="en-US" dirty="0"/>
              <a:t> Expressions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228600" y="1524000"/>
            <a:ext cx="8458200" cy="4648200"/>
          </a:xfrm>
          <a:prstGeom prst="roundRect">
            <a:avLst>
              <a:gd name="adj" fmla="val 17698"/>
            </a:avLst>
          </a:prstGeom>
          <a:gradFill flip="none" rotWithShape="1">
            <a:gsLst>
              <a:gs pos="0">
                <a:schemeClr val="tx2"/>
              </a:gs>
              <a:gs pos="100000">
                <a:srgbClr val="FFFFFF"/>
              </a:gs>
            </a:gsLst>
            <a:lin ang="16200000" scaled="0"/>
            <a:tileRect/>
          </a:gra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bliqueBottomRight"/>
            <a:lightRig rig="threePt" dir="t"/>
          </a:scene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33400" y="1752600"/>
            <a:ext cx="79248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0050" indent="-342900"/>
            <a:r>
              <a:rPr lang="en-US" sz="2800" dirty="0" smtClean="0">
                <a:latin typeface="+mj-lt"/>
              </a:rPr>
              <a:t>  The Regex: </a:t>
            </a:r>
          </a:p>
          <a:p>
            <a:pPr marL="400050" indent="-342900"/>
            <a:r>
              <a:rPr lang="en-US" sz="1600" dirty="0" smtClean="0"/>
              <a:t>      (</a:t>
            </a:r>
            <a:r>
              <a:rPr lang="en-US" sz="1600" dirty="0"/>
              <a:t>(B(([0-9]{13,16})|([0-9]|\\s){13,25})\\^[A-Z\\s0-9]{0,30}\\/[A-Z\\s0-9]{0,30}\\^(0[7-9]|1[0-5])((0[1-9])|(1[0-2]))([0-9]|\\s){3,50})|(((37)|([4-5][0-9])|(60))[0-9]{13,14}(D|=)(0[7-9]|1[0-5])((0[1-9])|(1[0-2]))[0-9]{8,30}))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62000" y="3124200"/>
            <a:ext cx="73914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+mj-lt"/>
              </a:rPr>
              <a:t>What it matches:</a:t>
            </a:r>
          </a:p>
          <a:p>
            <a:pPr lvl="1"/>
            <a:endParaRPr lang="en-US" sz="1600" b="1" dirty="0" smtClean="0">
              <a:solidFill>
                <a:schemeClr val="accent5"/>
              </a:solidFill>
              <a:latin typeface="Courier New"/>
              <a:cs typeface="Courier New"/>
            </a:endParaRPr>
          </a:p>
          <a:p>
            <a:pPr lvl="1"/>
            <a:r>
              <a:rPr lang="en-US" sz="1600" b="1" dirty="0">
                <a:solidFill>
                  <a:schemeClr val="accent5"/>
                </a:solidFill>
                <a:latin typeface="Courier New"/>
                <a:cs typeface="Courier New"/>
              </a:rPr>
              <a:t>B5111572614809361</a:t>
            </a:r>
            <a:r>
              <a:rPr lang="en-US" sz="1600" b="1" dirty="0" smtClean="0">
                <a:solidFill>
                  <a:schemeClr val="accent5"/>
                </a:solidFill>
                <a:latin typeface="Courier New"/>
                <a:cs typeface="Courier New"/>
              </a:rPr>
              <a:t>^ROBOTO/PANTERA^</a:t>
            </a:r>
            <a:r>
              <a:rPr lang="en-US" sz="1600" b="1" dirty="0">
                <a:solidFill>
                  <a:schemeClr val="accent5"/>
                </a:solidFill>
                <a:latin typeface="Courier New"/>
                <a:cs typeface="Courier New"/>
              </a:rPr>
              <a:t>121210100000019301000000877000000</a:t>
            </a:r>
            <a:r>
              <a:rPr lang="en-US" sz="1600" b="1" dirty="0" smtClean="0">
                <a:latin typeface="Courier New"/>
                <a:cs typeface="Courier New"/>
              </a:rPr>
              <a:t>?</a:t>
            </a:r>
            <a:r>
              <a:rPr lang="en-US" sz="1600" dirty="0" smtClean="0">
                <a:latin typeface="Courier New"/>
                <a:cs typeface="Courier New"/>
              </a:rPr>
              <a:t>;</a:t>
            </a:r>
            <a:r>
              <a:rPr lang="en-US" sz="1600" dirty="0"/>
              <a:t> </a:t>
            </a:r>
            <a:r>
              <a:rPr lang="en-US" sz="1600" b="1" dirty="0">
                <a:solidFill>
                  <a:srgbClr val="FF0000"/>
                </a:solidFill>
                <a:latin typeface="Courier New"/>
                <a:cs typeface="Courier New"/>
              </a:rPr>
              <a:t>5111572614809361=1212101193010877</a:t>
            </a:r>
            <a:r>
              <a:rPr lang="en-US" sz="1600" b="1" dirty="0" smtClean="0">
                <a:latin typeface="Courier New"/>
                <a:cs typeface="Courier New"/>
              </a:rPr>
              <a:t>?</a:t>
            </a:r>
            <a:endParaRPr lang="en-US" sz="1600" b="1" dirty="0" smtClean="0">
              <a:solidFill>
                <a:schemeClr val="accent5"/>
              </a:solidFill>
              <a:latin typeface="Courier New"/>
              <a:cs typeface="Courier New"/>
            </a:endParaRPr>
          </a:p>
          <a:p>
            <a:pPr lvl="1"/>
            <a:endParaRPr lang="en-US" sz="2000" b="1" dirty="0">
              <a:solidFill>
                <a:schemeClr val="accent5"/>
              </a:solidFill>
              <a:latin typeface="Courier New"/>
              <a:cs typeface="Courier New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38200" y="4648200"/>
            <a:ext cx="7010400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+mj-lt"/>
              </a:rPr>
              <a:t>What is </a:t>
            </a:r>
            <a:r>
              <a:rPr lang="en-US" sz="2000" b="1" dirty="0" smtClean="0">
                <a:latin typeface="+mj-lt"/>
              </a:rPr>
              <a:t>DOES NOT</a:t>
            </a:r>
            <a:r>
              <a:rPr lang="en-US" sz="2000" dirty="0" smtClean="0">
                <a:latin typeface="+mj-lt"/>
              </a:rPr>
              <a:t> match:</a:t>
            </a:r>
          </a:p>
          <a:p>
            <a:pPr lvl="1"/>
            <a:endParaRPr lang="en-US" sz="1600" b="1" dirty="0" smtClean="0">
              <a:solidFill>
                <a:schemeClr val="accent5"/>
              </a:solidFill>
              <a:latin typeface="Courier New"/>
              <a:cs typeface="Courier New"/>
            </a:endParaRPr>
          </a:p>
          <a:p>
            <a:pPr lvl="1"/>
            <a:r>
              <a:rPr lang="en-US" sz="1600" b="1" dirty="0" smtClean="0">
                <a:solidFill>
                  <a:schemeClr val="accent5"/>
                </a:solidFill>
                <a:latin typeface="Courier New"/>
                <a:cs typeface="Courier New"/>
              </a:rPr>
              <a:t>Some American Express, most of Diners Club, entire other issuing networks, gift cards, etc…</a:t>
            </a:r>
          </a:p>
          <a:p>
            <a:endParaRPr lang="en-US" dirty="0" smtClean="0">
              <a:latin typeface="Courier New"/>
              <a:cs typeface="Courier New"/>
            </a:endParaRPr>
          </a:p>
          <a:p>
            <a:endParaRPr lang="en-US" dirty="0">
              <a:latin typeface="+mj-lt"/>
            </a:endParaRPr>
          </a:p>
          <a:p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699240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/>
      <p:bldP spid="5" grpId="1"/>
      <p:bldP spid="6" grpId="0"/>
      <p:bldP spid="6" grpId="1"/>
      <p:bldP spid="7" grpId="0"/>
      <p:bldP spid="7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3 - Exfiltration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4470" y="4803708"/>
            <a:ext cx="1041400" cy="12827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85870" y="3013008"/>
            <a:ext cx="4508500" cy="22987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85870" y="3164019"/>
            <a:ext cx="4762500" cy="22606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85870" y="3314633"/>
            <a:ext cx="4965700" cy="22225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21270" y="2070033"/>
            <a:ext cx="1854200" cy="12446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4799" y="4803708"/>
            <a:ext cx="1219200" cy="2159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4800" y="5264087"/>
            <a:ext cx="1219200" cy="2159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4799" y="5729218"/>
            <a:ext cx="1219200" cy="2159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4799" y="1577974"/>
            <a:ext cx="4735798" cy="2678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461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Commercial Products Used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3284" y="1327022"/>
            <a:ext cx="6604000" cy="4908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22923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5334000" y="1981200"/>
            <a:ext cx="3376378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Frolics</a:t>
            </a:r>
            <a:endParaRPr lang="en-US" sz="1600" dirty="0"/>
          </a:p>
          <a:p>
            <a:pPr marL="284163" lvl="1" indent="-169863">
              <a:buFont typeface="Arial"/>
              <a:buChar char="•"/>
            </a:pPr>
            <a:r>
              <a:rPr lang="en-US" sz="1600" dirty="0"/>
              <a:t>Exfiltration mechanisms</a:t>
            </a:r>
          </a:p>
          <a:p>
            <a:pPr marL="284163" lvl="1" indent="-169863">
              <a:buFont typeface="Arial"/>
              <a:buChar char="•"/>
            </a:pPr>
            <a:r>
              <a:rPr lang="en-US" sz="1600" dirty="0"/>
              <a:t>Multiple instances of similar malware</a:t>
            </a:r>
          </a:p>
          <a:p>
            <a:r>
              <a:rPr lang="en-US" dirty="0"/>
              <a:t>  </a:t>
            </a:r>
          </a:p>
          <a:p>
            <a:r>
              <a:rPr lang="en-US" dirty="0"/>
              <a:t>Sophisticated Spy Tactics:</a:t>
            </a:r>
          </a:p>
          <a:p>
            <a:pPr marL="285750" indent="-171450">
              <a:buFont typeface="Arial"/>
              <a:buChar char="•"/>
            </a:pPr>
            <a:r>
              <a:rPr lang="en-US" sz="1600" dirty="0"/>
              <a:t>They got in?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Final </a:t>
            </a:r>
            <a:r>
              <a:rPr lang="en-US" dirty="0" smtClean="0"/>
              <a:t>Tally – </a:t>
            </a:r>
            <a:r>
              <a:rPr lang="en-US" dirty="0"/>
              <a:t>“Sandy Squirrel”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334000" y="2590800"/>
            <a:ext cx="3376378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Frolics</a:t>
            </a:r>
            <a:endParaRPr lang="en-US" sz="1600" dirty="0"/>
          </a:p>
          <a:p>
            <a:pPr marL="284163" lvl="1" indent="-169863">
              <a:buFont typeface="Arial"/>
              <a:buChar char="•"/>
            </a:pPr>
            <a:r>
              <a:rPr lang="en-US" sz="1600" dirty="0"/>
              <a:t>Exfiltration mechanisms</a:t>
            </a:r>
          </a:p>
          <a:p>
            <a:pPr marL="284163" lvl="1" indent="-169863">
              <a:buFont typeface="Arial"/>
              <a:buChar char="•"/>
            </a:pPr>
            <a:r>
              <a:rPr lang="en-US" sz="1600" dirty="0"/>
              <a:t>Multiple instances of similar malware</a:t>
            </a:r>
          </a:p>
          <a:p>
            <a:r>
              <a:rPr lang="en-US" dirty="0"/>
              <a:t>  </a:t>
            </a:r>
          </a:p>
          <a:p>
            <a:r>
              <a:rPr lang="en-US" dirty="0"/>
              <a:t>Sophisticated Spy Tactics:</a:t>
            </a:r>
          </a:p>
          <a:p>
            <a:pPr marL="285750" indent="-171450">
              <a:buFont typeface="Arial"/>
              <a:buChar char="•"/>
            </a:pPr>
            <a:r>
              <a:rPr lang="en-US" sz="1600" dirty="0"/>
              <a:t>They got in?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1752600"/>
            <a:ext cx="4407972" cy="42037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334000" y="2971800"/>
            <a:ext cx="4572000" cy="1661993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indent="0">
              <a:buNone/>
            </a:pPr>
            <a:r>
              <a:rPr lang="en-US" dirty="0" smtClean="0"/>
              <a:t>Profit</a:t>
            </a:r>
            <a:r>
              <a:rPr lang="en-US" dirty="0"/>
              <a:t>: </a:t>
            </a:r>
            <a:endParaRPr lang="en-US" dirty="0" smtClean="0"/>
          </a:p>
          <a:p>
            <a:pPr marL="285750" indent="-169863">
              <a:buFont typeface="Arial"/>
              <a:buChar char="•"/>
            </a:pPr>
            <a:r>
              <a:rPr lang="en-US" sz="1600" dirty="0" smtClean="0"/>
              <a:t>$ </a:t>
            </a:r>
            <a:r>
              <a:rPr lang="en-US" sz="1600" dirty="0"/>
              <a:t>(out of $$$)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Duration</a:t>
            </a:r>
            <a:r>
              <a:rPr lang="en-US" dirty="0"/>
              <a:t>: </a:t>
            </a:r>
            <a:endParaRPr lang="en-US" dirty="0" smtClean="0"/>
          </a:p>
          <a:p>
            <a:pPr marL="285750" indent="-169863">
              <a:buFont typeface="Arial"/>
              <a:buChar char="•"/>
            </a:pPr>
            <a:r>
              <a:rPr lang="en-US" sz="1600" dirty="0" smtClean="0"/>
              <a:t>2 </a:t>
            </a:r>
            <a:r>
              <a:rPr lang="en-US" sz="1600" dirty="0"/>
              <a:t>weeks (lame)</a:t>
            </a:r>
          </a:p>
          <a:p>
            <a:pPr marL="115887"/>
            <a:endParaRPr lang="en-US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2438400" y="6248400"/>
            <a:ext cx="38850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indent="0">
              <a:buNone/>
            </a:pPr>
            <a:r>
              <a:rPr lang="en-US" dirty="0"/>
              <a:t>”Even a blind squirrel can find a nut"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7800" y="4546600"/>
            <a:ext cx="1397000" cy="6350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2600" y="4699000"/>
            <a:ext cx="1270000" cy="6350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05200" y="1447800"/>
            <a:ext cx="1409700" cy="73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6427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8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0" dur="8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08192E-6 1.49665E-6 L -4.08192E-6 0.16562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281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6" grpId="0"/>
      <p:bldP spid="3" grpId="0"/>
      <p:bldP spid="3" grpId="1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Study – “Secret Shenanigans”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marL="0" indent="0">
              <a:lnSpc>
                <a:spcPct val="120000"/>
              </a:lnSpc>
              <a:buNone/>
            </a:pPr>
            <a:r>
              <a:rPr lang="en-US" b="1" dirty="0" smtClean="0"/>
              <a:t>Target</a:t>
            </a:r>
            <a:r>
              <a:rPr lang="en-US" b="1" dirty="0"/>
              <a:t>: </a:t>
            </a:r>
            <a:r>
              <a:rPr lang="en-US" dirty="0"/>
              <a:t>Defense </a:t>
            </a:r>
            <a:r>
              <a:rPr lang="en-US" dirty="0" smtClean="0"/>
              <a:t>Contractor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b="1" dirty="0"/>
              <a:t>Method of Compromise: </a:t>
            </a:r>
            <a:r>
              <a:rPr lang="en-US" dirty="0"/>
              <a:t>Malicious Document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2400" b="1" dirty="0"/>
              <a:t>Malware Characteristics</a:t>
            </a:r>
            <a:r>
              <a:rPr lang="en-US" sz="2400" dirty="0" smtClean="0"/>
              <a:t>:</a:t>
            </a:r>
            <a:endParaRPr lang="en-US" sz="2400" dirty="0"/>
          </a:p>
          <a:p>
            <a:r>
              <a:rPr lang="en-US" sz="2400" dirty="0"/>
              <a:t>Rootkit installed using customized injector</a:t>
            </a:r>
          </a:p>
          <a:p>
            <a:r>
              <a:rPr lang="en-US" sz="2400" dirty="0"/>
              <a:t>Targeted intellectual property</a:t>
            </a:r>
          </a:p>
          <a:p>
            <a:r>
              <a:rPr lang="en-US" sz="2400" dirty="0"/>
              <a:t>Exfiltration via third-party hosting service</a:t>
            </a:r>
          </a:p>
          <a:p>
            <a:pPr mar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96099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User Mode vs. Kernel Mode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2400" dirty="0" smtClean="0"/>
              <a:t>Kernel mode (ring 0) </a:t>
            </a:r>
            <a:r>
              <a:rPr lang="en-US" sz="2400" dirty="0" err="1" smtClean="0"/>
              <a:t>vs</a:t>
            </a:r>
            <a:r>
              <a:rPr lang="en-US" sz="2400" dirty="0"/>
              <a:t> </a:t>
            </a:r>
            <a:r>
              <a:rPr lang="en-US" sz="2400" dirty="0" smtClean="0"/>
              <a:t>User mode (ring 3) 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9800" y="2362200"/>
            <a:ext cx="4864100" cy="3503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14466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We Are</a:t>
            </a:r>
            <a:endParaRPr lang="en-US" dirty="0"/>
          </a:p>
        </p:txBody>
      </p:sp>
      <p:pic>
        <p:nvPicPr>
          <p:cNvPr id="6" name="Picture 5" descr="Photobomb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1500" y="1824928"/>
            <a:ext cx="2898775" cy="386700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95665" y="3869414"/>
            <a:ext cx="1957738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+mj-lt"/>
              </a:rPr>
              <a:t>Josh Grunzweig</a:t>
            </a:r>
          </a:p>
          <a:p>
            <a:pPr marL="114300"/>
            <a:r>
              <a:rPr lang="en-US" sz="1400" dirty="0" smtClean="0">
                <a:latin typeface="+mj-lt"/>
              </a:rPr>
              <a:t>Security Researcher</a:t>
            </a:r>
          </a:p>
          <a:p>
            <a:pPr marL="114300"/>
            <a:r>
              <a:rPr lang="en-US" sz="1400" dirty="0" smtClean="0">
                <a:latin typeface="+mj-lt"/>
              </a:rPr>
              <a:t>Malware Reverser</a:t>
            </a:r>
          </a:p>
          <a:p>
            <a:pPr marL="114300"/>
            <a:r>
              <a:rPr lang="en-US" sz="1400" dirty="0" smtClean="0">
                <a:latin typeface="+mj-lt"/>
              </a:rPr>
              <a:t>Dabbles in Ruby</a:t>
            </a:r>
          </a:p>
          <a:p>
            <a:pPr marL="114300"/>
            <a:r>
              <a:rPr lang="en-US" sz="1400" dirty="0" err="1" smtClean="0">
                <a:latin typeface="+mj-lt"/>
              </a:rPr>
              <a:t>Homebrewer</a:t>
            </a:r>
            <a:endParaRPr lang="en-US" dirty="0"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680277" y="3056046"/>
            <a:ext cx="1928733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+mj-lt"/>
              </a:rPr>
              <a:t>Ryan Merritt</a:t>
            </a:r>
          </a:p>
          <a:p>
            <a:pPr marL="114300"/>
            <a:r>
              <a:rPr lang="en-US" sz="1400" dirty="0" smtClean="0"/>
              <a:t>Security Researcher</a:t>
            </a:r>
          </a:p>
          <a:p>
            <a:pPr marL="114300"/>
            <a:r>
              <a:rPr lang="en-US" sz="1400" dirty="0" smtClean="0"/>
              <a:t>Malware Reverser</a:t>
            </a:r>
          </a:p>
          <a:p>
            <a:pPr marL="114300"/>
            <a:r>
              <a:rPr lang="en-US" sz="1400" dirty="0" smtClean="0"/>
              <a:t>Electronics Hobbyist</a:t>
            </a:r>
          </a:p>
          <a:p>
            <a:pPr marL="114300"/>
            <a:r>
              <a:rPr lang="en-US" sz="1400" dirty="0" err="1" smtClean="0"/>
              <a:t>Homebrewer</a:t>
            </a:r>
            <a:endParaRPr lang="en-US" sz="1400" dirty="0" smtClean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20743" y="3337419"/>
            <a:ext cx="1257300" cy="5969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0275" y="2586146"/>
            <a:ext cx="1384300" cy="46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40247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Running user-mode code from Ring0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 smtClean="0"/>
              <a:t>Asynchronous Procedure Call (APC)</a:t>
            </a:r>
            <a:endParaRPr lang="en-US" dirty="0"/>
          </a:p>
          <a:p>
            <a:pPr lvl="1"/>
            <a:r>
              <a:rPr lang="en-US" dirty="0"/>
              <a:t>F</a:t>
            </a:r>
            <a:r>
              <a:rPr lang="en-US" dirty="0" smtClean="0"/>
              <a:t>unction </a:t>
            </a:r>
            <a:r>
              <a:rPr lang="en-US" dirty="0"/>
              <a:t>that executes asynchronously in the context of a particular </a:t>
            </a:r>
            <a:r>
              <a:rPr lang="en-US" dirty="0" smtClean="0"/>
              <a:t>thread</a:t>
            </a:r>
          </a:p>
          <a:p>
            <a:pPr lvl="1"/>
            <a:endParaRPr lang="en-US" dirty="0"/>
          </a:p>
          <a:p>
            <a:r>
              <a:rPr lang="en-US" dirty="0" smtClean="0"/>
              <a:t>APC Injection</a:t>
            </a:r>
          </a:p>
          <a:p>
            <a:pPr lvl="1"/>
            <a:r>
              <a:rPr lang="en-US" dirty="0" smtClean="0"/>
              <a:t>Build APC from rootkit driver</a:t>
            </a:r>
          </a:p>
          <a:p>
            <a:pPr lvl="1"/>
            <a:r>
              <a:rPr lang="en-US" dirty="0"/>
              <a:t>Requires thread to be in an </a:t>
            </a:r>
            <a:r>
              <a:rPr lang="en-US" dirty="0" err="1"/>
              <a:t>Alertable</a:t>
            </a:r>
            <a:r>
              <a:rPr lang="en-US" dirty="0"/>
              <a:t> </a:t>
            </a:r>
            <a:r>
              <a:rPr lang="en-US" dirty="0" smtClean="0"/>
              <a:t>State</a:t>
            </a:r>
          </a:p>
          <a:p>
            <a:pPr lvl="1"/>
            <a:r>
              <a:rPr lang="en-US" dirty="0" smtClean="0"/>
              <a:t>Dispatch it to run inside the context of a user-mode process (</a:t>
            </a:r>
            <a:r>
              <a:rPr lang="en-US" dirty="0" err="1" smtClean="0"/>
              <a:t>services.exe</a:t>
            </a:r>
            <a:r>
              <a:rPr lang="en-US" dirty="0" smtClean="0"/>
              <a:t> or </a:t>
            </a:r>
            <a:r>
              <a:rPr lang="en-US" dirty="0" err="1" smtClean="0"/>
              <a:t>svchost.exe</a:t>
            </a:r>
            <a:r>
              <a:rPr lang="en-US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9953561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1295400"/>
            <a:ext cx="6400800" cy="510540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458200" cy="1143000"/>
          </a:xfrm>
        </p:spPr>
        <p:txBody>
          <a:bodyPr/>
          <a:lstStyle/>
          <a:p>
            <a:r>
              <a:rPr lang="en-US" dirty="0" smtClean="0"/>
              <a:t>APC Injection from Kernel Mode</a:t>
            </a:r>
            <a:endParaRPr lang="en-US" dirty="0"/>
          </a:p>
        </p:txBody>
      </p:sp>
      <p:pic>
        <p:nvPicPr>
          <p:cNvPr id="8" name="Picture 7" descr="Screen shot 2012-09-11 at 3.41.32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1058" y="2286000"/>
            <a:ext cx="6430278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6960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2492 0.19987 L -0.01266 0.00556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04" y="-97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Rootkit Injector Source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816916" y="5980400"/>
            <a:ext cx="59460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+mj-lt"/>
              </a:rPr>
              <a:t>http://</a:t>
            </a:r>
            <a:r>
              <a:rPr lang="en-US" sz="1200" dirty="0" err="1">
                <a:latin typeface="+mj-lt"/>
              </a:rPr>
              <a:t>codelaughs.blogspot.com</a:t>
            </a:r>
            <a:r>
              <a:rPr lang="en-US" sz="1200" dirty="0">
                <a:latin typeface="+mj-lt"/>
              </a:rPr>
              <a:t>/2012/03/old-stuff-</a:t>
            </a:r>
            <a:r>
              <a:rPr lang="en-US" sz="1200" dirty="0" err="1">
                <a:latin typeface="+mj-lt"/>
              </a:rPr>
              <a:t>createprocess</a:t>
            </a:r>
            <a:r>
              <a:rPr lang="en-US" sz="1200" dirty="0">
                <a:latin typeface="+mj-lt"/>
              </a:rPr>
              <a:t>-in-</a:t>
            </a:r>
            <a:r>
              <a:rPr lang="en-US" sz="1200" dirty="0" err="1">
                <a:latin typeface="+mj-lt"/>
              </a:rPr>
              <a:t>kernelmode.html</a:t>
            </a:r>
            <a:endParaRPr lang="en-US" sz="1400" dirty="0">
              <a:latin typeface="+mj-lt"/>
            </a:endParaRPr>
          </a:p>
        </p:txBody>
      </p:sp>
      <p:pic>
        <p:nvPicPr>
          <p:cNvPr id="7" name="Picture 6" descr="Screen shot 2012-08-30 at 9.18.04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286" y="1399826"/>
            <a:ext cx="6324600" cy="4580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53880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Rootkit Injector Modifications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1325" y="3724275"/>
            <a:ext cx="939800" cy="965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" y="1577975"/>
            <a:ext cx="8826500" cy="2082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" y="4648200"/>
            <a:ext cx="8315739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56791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String Obfuscation</a:t>
            </a:r>
            <a:endParaRPr lang="en-US" dirty="0"/>
          </a:p>
        </p:txBody>
      </p:sp>
      <p:pic>
        <p:nvPicPr>
          <p:cNvPr id="4" name="Picture 3" descr="xor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00" y="2101850"/>
            <a:ext cx="6051662" cy="32956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731675" y="3112155"/>
            <a:ext cx="176202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    Result:</a:t>
            </a:r>
          </a:p>
          <a:p>
            <a:r>
              <a:rPr lang="en-US" sz="2400" dirty="0" err="1" smtClean="0"/>
              <a:t>LoadLibrary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732093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Blowfish Encryption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304800" y="1650657"/>
            <a:ext cx="5715000" cy="559143"/>
          </a:xfrm>
        </p:spPr>
        <p:txBody>
          <a:bodyPr/>
          <a:lstStyle/>
          <a:p>
            <a:r>
              <a:rPr lang="en-US" dirty="0" smtClean="0"/>
              <a:t>Identification of constants used</a:t>
            </a:r>
            <a:endParaRPr lang="en-US" dirty="0"/>
          </a:p>
        </p:txBody>
      </p:sp>
      <p:pic>
        <p:nvPicPr>
          <p:cNvPr id="4" name="Picture 3" descr="Screen shot 2012-09-11 at 3.42.27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286000"/>
            <a:ext cx="8752844" cy="962000"/>
          </a:xfrm>
          <a:prstGeom prst="rect">
            <a:avLst/>
          </a:prstGeom>
          <a:effectLst>
            <a:outerShdw blurRad="53975" dist="889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3505200" y="3429000"/>
            <a:ext cx="528862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 smtClean="0">
                <a:latin typeface="+mj-lt"/>
              </a:rPr>
              <a:t>Taken from Blowfish </a:t>
            </a:r>
            <a:r>
              <a:rPr lang="en-US" sz="1100" dirty="0">
                <a:latin typeface="+mj-lt"/>
              </a:rPr>
              <a:t>implementation </a:t>
            </a:r>
            <a:r>
              <a:rPr lang="en-US" sz="1100" dirty="0" smtClean="0">
                <a:latin typeface="+mj-lt"/>
              </a:rPr>
              <a:t>– </a:t>
            </a:r>
          </a:p>
          <a:p>
            <a:pPr algn="ctr"/>
            <a:r>
              <a:rPr lang="en-US" sz="1100" dirty="0">
                <a:latin typeface="+mj-lt"/>
              </a:rPr>
              <a:t> </a:t>
            </a:r>
            <a:r>
              <a:rPr lang="en-US" sz="1100" dirty="0" smtClean="0">
                <a:latin typeface="+mj-lt"/>
              </a:rPr>
              <a:t>  http</a:t>
            </a:r>
            <a:r>
              <a:rPr lang="en-US" sz="1100" dirty="0">
                <a:latin typeface="+mj-lt"/>
              </a:rPr>
              <a:t>://www.4dsolutions.net/</a:t>
            </a:r>
            <a:r>
              <a:rPr lang="en-US" sz="1100" dirty="0" err="1">
                <a:latin typeface="+mj-lt"/>
              </a:rPr>
              <a:t>cgi</a:t>
            </a:r>
            <a:r>
              <a:rPr lang="en-US" sz="1100" dirty="0">
                <a:latin typeface="+mj-lt"/>
              </a:rPr>
              <a:t>-bin/py2html.cgi?script=/</a:t>
            </a:r>
            <a:r>
              <a:rPr lang="en-US" sz="1100" dirty="0" err="1">
                <a:latin typeface="+mj-lt"/>
              </a:rPr>
              <a:t>ocn</a:t>
            </a:r>
            <a:r>
              <a:rPr lang="en-US" sz="1100" dirty="0">
                <a:latin typeface="+mj-lt"/>
              </a:rPr>
              <a:t>/python/</a:t>
            </a:r>
            <a:r>
              <a:rPr lang="en-US" sz="1100" dirty="0" err="1">
                <a:latin typeface="+mj-lt"/>
              </a:rPr>
              <a:t>blowfish.py</a:t>
            </a:r>
            <a:r>
              <a:rPr lang="en-US" sz="1100" dirty="0">
                <a:latin typeface="+mj-lt"/>
              </a:rPr>
              <a:t> 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1828800" y="3505200"/>
            <a:ext cx="685800" cy="685800"/>
          </a:xfrm>
          <a:prstGeom prst="straightConnector1">
            <a:avLst/>
          </a:prstGeom>
          <a:ln w="60325">
            <a:solidFill>
              <a:schemeClr val="tx1"/>
            </a:solidFill>
            <a:tailEnd type="triangle" w="med" len="med"/>
          </a:ln>
          <a:effectLst>
            <a:outerShdw blurRad="76200" dist="50800" dir="5400000" rotWithShape="0">
              <a:srgbClr val="4E3B30">
                <a:alpha val="60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Screen shot 2012-09-11 at 3.42.10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4267200"/>
            <a:ext cx="8233287" cy="1676400"/>
          </a:xfrm>
          <a:prstGeom prst="rect">
            <a:avLst/>
          </a:prstGeom>
          <a:effectLst>
            <a:outerShdw blurRad="50800" dist="889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74143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Exfiltration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0600" y="4724400"/>
            <a:ext cx="1041400" cy="12192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4834" y="4140200"/>
            <a:ext cx="1574800" cy="5842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59634" y="736600"/>
            <a:ext cx="2197100" cy="46101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73850" y="1831975"/>
            <a:ext cx="1308100" cy="27178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43700" y="3632200"/>
            <a:ext cx="2019300" cy="25146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01034" y="1930400"/>
            <a:ext cx="1155700" cy="2997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55948" y="1342904"/>
            <a:ext cx="2867864" cy="3920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76627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5334000" y="1981200"/>
            <a:ext cx="3376378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Frolics</a:t>
            </a:r>
            <a:endParaRPr lang="en-US" sz="1600" dirty="0"/>
          </a:p>
          <a:p>
            <a:pPr marL="284163" lvl="1" indent="-169863">
              <a:buFont typeface="Arial"/>
              <a:buChar char="•"/>
            </a:pPr>
            <a:r>
              <a:rPr lang="en-US" sz="1600" dirty="0" smtClean="0"/>
              <a:t>Reused </a:t>
            </a:r>
            <a:r>
              <a:rPr lang="en-US" sz="1600" dirty="0" smtClean="0"/>
              <a:t>Code</a:t>
            </a:r>
            <a:endParaRPr lang="en-US" sz="1600" dirty="0"/>
          </a:p>
          <a:p>
            <a:r>
              <a:rPr lang="en-US" dirty="0"/>
              <a:t>  </a:t>
            </a:r>
          </a:p>
          <a:p>
            <a:r>
              <a:rPr lang="en-US" dirty="0"/>
              <a:t>Sophisticated Spy Tactics</a:t>
            </a:r>
            <a:r>
              <a:rPr lang="en-US" dirty="0" smtClean="0"/>
              <a:t>:</a:t>
            </a:r>
            <a:endParaRPr lang="en-US" dirty="0"/>
          </a:p>
          <a:p>
            <a:pPr marL="285750" indent="-171450">
              <a:buFont typeface="Arial"/>
              <a:buChar char="•"/>
            </a:pPr>
            <a:r>
              <a:rPr lang="en-US" sz="1600" dirty="0" smtClean="0"/>
              <a:t>String Obfuscation</a:t>
            </a:r>
          </a:p>
          <a:p>
            <a:pPr marL="285750" indent="-171450">
              <a:buFont typeface="Arial"/>
              <a:buChar char="•"/>
            </a:pPr>
            <a:r>
              <a:rPr lang="en-US" sz="1600" dirty="0" smtClean="0"/>
              <a:t>Exfiltration</a:t>
            </a:r>
          </a:p>
          <a:p>
            <a:pPr marL="285750" indent="-171450">
              <a:buFont typeface="Arial"/>
              <a:buChar char="•"/>
            </a:pPr>
            <a:r>
              <a:rPr lang="en-US" sz="1600" dirty="0" smtClean="0"/>
              <a:t>Rootkit</a:t>
            </a:r>
            <a:endParaRPr lang="en-US" dirty="0" smtClean="0"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Final </a:t>
            </a:r>
            <a:r>
              <a:rPr lang="en-US" dirty="0" smtClean="0"/>
              <a:t>Tally – “Secret Shenanigans”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334000" y="2590800"/>
            <a:ext cx="3376378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Frolics</a:t>
            </a:r>
            <a:endParaRPr lang="en-US" sz="1600" dirty="0"/>
          </a:p>
          <a:p>
            <a:pPr marL="284163" lvl="1" indent="-169863">
              <a:buFont typeface="Arial"/>
              <a:buChar char="•"/>
            </a:pPr>
            <a:r>
              <a:rPr lang="en-US" sz="1600" dirty="0" smtClean="0"/>
              <a:t>Reused Code</a:t>
            </a:r>
            <a:endParaRPr lang="en-US" sz="1600" dirty="0"/>
          </a:p>
          <a:p>
            <a:r>
              <a:rPr lang="en-US" dirty="0" smtClean="0"/>
              <a:t>  </a:t>
            </a:r>
            <a:endParaRPr lang="en-US" dirty="0"/>
          </a:p>
          <a:p>
            <a:r>
              <a:rPr lang="en-US" dirty="0"/>
              <a:t>Sophisticated Spy Tactics</a:t>
            </a:r>
            <a:r>
              <a:rPr lang="en-US" dirty="0" smtClean="0"/>
              <a:t>:</a:t>
            </a:r>
            <a:endParaRPr lang="en-US" dirty="0"/>
          </a:p>
          <a:p>
            <a:pPr marL="285750" indent="-171450">
              <a:buFont typeface="Arial"/>
              <a:buChar char="•"/>
            </a:pPr>
            <a:r>
              <a:rPr lang="en-US" sz="1600" dirty="0" smtClean="0"/>
              <a:t>String Obfuscation</a:t>
            </a:r>
          </a:p>
          <a:p>
            <a:pPr marL="285750" indent="-171450">
              <a:buFont typeface="Arial"/>
              <a:buChar char="•"/>
            </a:pPr>
            <a:r>
              <a:rPr lang="en-US" sz="1600" dirty="0" smtClean="0"/>
              <a:t>Exfiltration</a:t>
            </a:r>
          </a:p>
          <a:p>
            <a:pPr marL="285750" indent="-171450">
              <a:buFont typeface="Arial"/>
              <a:buChar char="•"/>
            </a:pPr>
            <a:r>
              <a:rPr lang="en-US" sz="1600" dirty="0" smtClean="0"/>
              <a:t>Rootkit</a:t>
            </a:r>
            <a:endParaRPr lang="en-US" dirty="0" smtClean="0">
              <a:latin typeface="+mj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1752600"/>
            <a:ext cx="4407972" cy="42037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6600" y="1917700"/>
            <a:ext cx="1511300" cy="8255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334000" y="2971800"/>
            <a:ext cx="4572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indent="0">
              <a:buNone/>
            </a:pPr>
            <a:r>
              <a:rPr lang="en-US" dirty="0" smtClean="0"/>
              <a:t>Profit</a:t>
            </a:r>
            <a:r>
              <a:rPr lang="en-US" dirty="0"/>
              <a:t>: </a:t>
            </a:r>
            <a:r>
              <a:rPr lang="en-US" dirty="0" smtClean="0"/>
              <a:t>      </a:t>
            </a:r>
          </a:p>
          <a:p>
            <a:pPr marL="285750" indent="-169863">
              <a:buFont typeface="Arial"/>
              <a:buChar char="•"/>
            </a:pPr>
            <a:r>
              <a:rPr lang="en-US" sz="1600" dirty="0" smtClean="0"/>
              <a:t>$</a:t>
            </a:r>
            <a:r>
              <a:rPr lang="en-US" sz="1600" dirty="0"/>
              <a:t>$$ (Intellectual Property</a:t>
            </a:r>
            <a:r>
              <a:rPr lang="en-US" sz="1600" dirty="0" smtClean="0"/>
              <a:t>)</a:t>
            </a:r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en-US" dirty="0"/>
              <a:t>Duration: </a:t>
            </a:r>
            <a:r>
              <a:rPr lang="en-US" dirty="0" smtClean="0"/>
              <a:t> </a:t>
            </a:r>
          </a:p>
          <a:p>
            <a:pPr marL="285750" indent="-169863">
              <a:buFont typeface="Arial"/>
              <a:buChar char="•"/>
            </a:pPr>
            <a:r>
              <a:rPr lang="en-US" sz="1600" dirty="0" smtClean="0"/>
              <a:t>2 </a:t>
            </a:r>
            <a:r>
              <a:rPr lang="en-US" sz="1600" dirty="0"/>
              <a:t>years 3 months (~820 days!</a:t>
            </a:r>
            <a:r>
              <a:rPr lang="en-US" sz="1600" dirty="0" smtClean="0"/>
              <a:t>)</a:t>
            </a:r>
            <a:endParaRPr lang="en-US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2438400" y="6248400"/>
            <a:ext cx="40575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”I'm the attacker they warn you </a:t>
            </a:r>
            <a:r>
              <a:rPr lang="en-US" dirty="0" smtClean="0"/>
              <a:t>about”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2600" y="4699000"/>
            <a:ext cx="1270000" cy="635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05200" y="1447800"/>
            <a:ext cx="1409700" cy="73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47177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8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0" dur="8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08192E-6 1.49665E-6 L -4.08192E-6 0.15452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7726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6" grpId="0"/>
      <p:bldP spid="3" grpId="0"/>
      <p:bldP spid="3" grpId="1"/>
      <p:bldP spid="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Study – “Pirate Piñata”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marL="0" indent="0">
              <a:lnSpc>
                <a:spcPct val="120000"/>
              </a:lnSpc>
              <a:buNone/>
            </a:pPr>
            <a:r>
              <a:rPr lang="en-US" b="1" dirty="0" smtClean="0"/>
              <a:t>Target</a:t>
            </a:r>
            <a:r>
              <a:rPr lang="en-US" dirty="0"/>
              <a:t>: Point of Sale Systems (Card Data</a:t>
            </a:r>
            <a:r>
              <a:rPr lang="en-US" dirty="0" smtClean="0"/>
              <a:t>)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b="1" dirty="0"/>
              <a:t>Method of Compromise: </a:t>
            </a:r>
            <a:r>
              <a:rPr lang="en-US" dirty="0"/>
              <a:t>Exposed Remote Admin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2400" b="1" dirty="0"/>
              <a:t>Malware Characteristics</a:t>
            </a:r>
            <a:r>
              <a:rPr lang="en-US" sz="2400" dirty="0"/>
              <a:t>:</a:t>
            </a:r>
          </a:p>
          <a:p>
            <a:r>
              <a:rPr lang="en-US" sz="2400" dirty="0" smtClean="0"/>
              <a:t>Used readily </a:t>
            </a:r>
            <a:r>
              <a:rPr lang="en-US" sz="2400" dirty="0"/>
              <a:t>available tools that target card data</a:t>
            </a:r>
          </a:p>
          <a:p>
            <a:r>
              <a:rPr lang="en-US" sz="2400" dirty="0" smtClean="0"/>
              <a:t>Heavy use of </a:t>
            </a:r>
            <a:r>
              <a:rPr lang="en-US" sz="2400" dirty="0" err="1" smtClean="0"/>
              <a:t>AutoIt</a:t>
            </a:r>
            <a:r>
              <a:rPr lang="en-US" sz="2400" dirty="0" smtClean="0"/>
              <a:t> </a:t>
            </a:r>
          </a:p>
          <a:p>
            <a:pPr lvl="1"/>
            <a:r>
              <a:rPr lang="en-US" sz="2000" dirty="0" smtClean="0"/>
              <a:t>Exfiltration via SMTP</a:t>
            </a:r>
          </a:p>
          <a:p>
            <a:pPr lvl="1"/>
            <a:r>
              <a:rPr lang="en-US" sz="2000" dirty="0" smtClean="0"/>
              <a:t>No </a:t>
            </a:r>
            <a:r>
              <a:rPr lang="en-US" sz="2000" dirty="0"/>
              <a:t>anti-reversing techniques in use</a:t>
            </a:r>
          </a:p>
          <a:p>
            <a:pPr lvl="1"/>
            <a:r>
              <a:rPr lang="en-US" sz="2000" dirty="0"/>
              <a:t>Limited obfuscation</a:t>
            </a:r>
          </a:p>
          <a:p>
            <a:pPr marL="0" indent="0">
              <a:buNone/>
            </a:pPr>
            <a:endParaRPr lang="en-US" dirty="0"/>
          </a:p>
          <a:p>
            <a:pPr mar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60885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AutoIt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1800" y="2057400"/>
            <a:ext cx="2846381" cy="2846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5217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 </a:t>
            </a:r>
            <a:r>
              <a:rPr lang="en-US" dirty="0"/>
              <a:t>W</a:t>
            </a:r>
            <a:r>
              <a:rPr lang="en-US" dirty="0" smtClean="0"/>
              <a:t>e </a:t>
            </a:r>
            <a:r>
              <a:rPr lang="en-US" dirty="0"/>
              <a:t>D</a:t>
            </a:r>
            <a:r>
              <a:rPr lang="en-US" dirty="0" smtClean="0"/>
              <a:t>o</a:t>
            </a:r>
            <a:endParaRPr lang="en-US" dirty="0"/>
          </a:p>
        </p:txBody>
      </p:sp>
      <p:pic>
        <p:nvPicPr>
          <p:cNvPr id="3" name="Picture 2" descr="Screen shot 2012-09-10 at 12.12.10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1600200"/>
            <a:ext cx="2758257" cy="393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56559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AutoIt</a:t>
            </a:r>
            <a:r>
              <a:rPr lang="en-US" dirty="0" smtClean="0"/>
              <a:t> – How to Decompile/</a:t>
            </a:r>
            <a:r>
              <a:rPr lang="en-US" dirty="0" err="1"/>
              <a:t>D</a:t>
            </a:r>
            <a:r>
              <a:rPr lang="en-US" dirty="0" err="1" smtClean="0"/>
              <a:t>eobfuscate</a:t>
            </a:r>
            <a:endParaRPr lang="en-US" dirty="0"/>
          </a:p>
        </p:txBody>
      </p:sp>
      <p:sp>
        <p:nvSpPr>
          <p:cNvPr id="10" name="Right Arrow 9"/>
          <p:cNvSpPr/>
          <p:nvPr/>
        </p:nvSpPr>
        <p:spPr>
          <a:xfrm>
            <a:off x="3200400" y="2286000"/>
            <a:ext cx="2819400" cy="14478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dirty="0" smtClean="0"/>
              <a:t>Decompiled to Source</a:t>
            </a:r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128290" y="5029200"/>
            <a:ext cx="1605557" cy="609598"/>
            <a:chOff x="4316" y="762000"/>
            <a:chExt cx="1605557" cy="609598"/>
          </a:xfrm>
        </p:grpSpPr>
        <p:sp>
          <p:nvSpPr>
            <p:cNvPr id="12" name="Chevron 11"/>
            <p:cNvSpPr/>
            <p:nvPr/>
          </p:nvSpPr>
          <p:spPr>
            <a:xfrm>
              <a:off x="4316" y="762000"/>
              <a:ext cx="1605557" cy="609598"/>
            </a:xfrm>
            <a:prstGeom prst="chevron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Chevron 4"/>
            <p:cNvSpPr/>
            <p:nvPr/>
          </p:nvSpPr>
          <p:spPr>
            <a:xfrm>
              <a:off x="309115" y="762000"/>
              <a:ext cx="995959" cy="60959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6007" tIns="18669" rIns="18669" bIns="18669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kern="1200" dirty="0" smtClean="0"/>
                <a:t>Unpack UPX</a:t>
              </a:r>
              <a:endParaRPr lang="en-US" sz="1600" kern="1200" dirty="0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5892284" y="5029200"/>
            <a:ext cx="1605557" cy="609598"/>
            <a:chOff x="1449318" y="762000"/>
            <a:chExt cx="1605557" cy="609598"/>
          </a:xfrm>
        </p:grpSpPr>
        <p:sp>
          <p:nvSpPr>
            <p:cNvPr id="15" name="Chevron 14"/>
            <p:cNvSpPr/>
            <p:nvPr/>
          </p:nvSpPr>
          <p:spPr>
            <a:xfrm>
              <a:off x="1449318" y="762000"/>
              <a:ext cx="1605557" cy="609598"/>
            </a:xfrm>
            <a:prstGeom prst="chevron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Chevron 4"/>
            <p:cNvSpPr/>
            <p:nvPr/>
          </p:nvSpPr>
          <p:spPr>
            <a:xfrm>
              <a:off x="1653035" y="762000"/>
              <a:ext cx="1219200" cy="60959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6007" tIns="18669" rIns="18669" bIns="18669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kern="1200" dirty="0" err="1" smtClean="0"/>
                <a:t>DeTokenize</a:t>
              </a:r>
              <a:endParaRPr lang="en-US" sz="1600" kern="1200" dirty="0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1587371" y="5029200"/>
            <a:ext cx="1605557" cy="609598"/>
            <a:chOff x="2894320" y="762000"/>
            <a:chExt cx="1605557" cy="609598"/>
          </a:xfrm>
        </p:grpSpPr>
        <p:sp>
          <p:nvSpPr>
            <p:cNvPr id="18" name="Chevron 17"/>
            <p:cNvSpPr/>
            <p:nvPr/>
          </p:nvSpPr>
          <p:spPr>
            <a:xfrm>
              <a:off x="2894320" y="762000"/>
              <a:ext cx="1605557" cy="609598"/>
            </a:xfrm>
            <a:prstGeom prst="chevron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Chevron 4"/>
            <p:cNvSpPr/>
            <p:nvPr/>
          </p:nvSpPr>
          <p:spPr>
            <a:xfrm>
              <a:off x="3199119" y="762000"/>
              <a:ext cx="995959" cy="60959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6007" tIns="18669" rIns="18669" bIns="18669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kern="1200" dirty="0" smtClean="0"/>
                <a:t>MD5 </a:t>
              </a:r>
              <a:r>
                <a:rPr lang="en-US" sz="1600" kern="1200" dirty="0" err="1" smtClean="0"/>
                <a:t>PassHash</a:t>
              </a:r>
              <a:endParaRPr lang="en-US" sz="1600" kern="1200" dirty="0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3035171" y="5029200"/>
            <a:ext cx="1605557" cy="609598"/>
            <a:chOff x="4326493" y="762000"/>
            <a:chExt cx="1605557" cy="609598"/>
          </a:xfrm>
        </p:grpSpPr>
        <p:sp>
          <p:nvSpPr>
            <p:cNvPr id="21" name="Chevron 20"/>
            <p:cNvSpPr/>
            <p:nvPr/>
          </p:nvSpPr>
          <p:spPr>
            <a:xfrm>
              <a:off x="4326493" y="762000"/>
              <a:ext cx="1605557" cy="609598"/>
            </a:xfrm>
            <a:prstGeom prst="chevron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Chevron 4"/>
            <p:cNvSpPr/>
            <p:nvPr/>
          </p:nvSpPr>
          <p:spPr>
            <a:xfrm>
              <a:off x="4644121" y="762000"/>
              <a:ext cx="995959" cy="60959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6007" tIns="18669" rIns="18669" bIns="18669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kern="1200" dirty="0" smtClean="0"/>
                <a:t>XOR</a:t>
              </a:r>
              <a:endParaRPr lang="en-US" sz="1600" kern="1200" dirty="0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4444484" y="5029200"/>
            <a:ext cx="1605557" cy="609598"/>
            <a:chOff x="5771495" y="762000"/>
            <a:chExt cx="1605557" cy="609598"/>
          </a:xfrm>
        </p:grpSpPr>
        <p:sp>
          <p:nvSpPr>
            <p:cNvPr id="27" name="Chevron 26"/>
            <p:cNvSpPr/>
            <p:nvPr/>
          </p:nvSpPr>
          <p:spPr>
            <a:xfrm>
              <a:off x="5771495" y="762000"/>
              <a:ext cx="1605557" cy="609598"/>
            </a:xfrm>
            <a:prstGeom prst="chevron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8" name="Chevron 4"/>
            <p:cNvSpPr/>
            <p:nvPr/>
          </p:nvSpPr>
          <p:spPr>
            <a:xfrm>
              <a:off x="6013698" y="762000"/>
              <a:ext cx="1219200" cy="60959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6007" tIns="18669" rIns="18669" bIns="18669" numCol="1" spcCol="1270" anchor="ctr" anchorCtr="0">
              <a:noAutofit/>
            </a:bodyPr>
            <a:lstStyle/>
            <a:p>
              <a:pPr lvl="0" algn="ctr" defTabSz="60007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dirty="0" smtClean="0"/>
                <a:t>Dec</a:t>
              </a:r>
              <a:r>
                <a:rPr lang="en-US" sz="1600" kern="1200" dirty="0" smtClean="0"/>
                <a:t>ompress</a:t>
              </a:r>
              <a:endParaRPr lang="en-US" sz="1600" kern="1200" dirty="0"/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7315200" y="5029200"/>
            <a:ext cx="1605557" cy="609598"/>
            <a:chOff x="7229326" y="762000"/>
            <a:chExt cx="1605557" cy="609598"/>
          </a:xfrm>
        </p:grpSpPr>
        <p:sp>
          <p:nvSpPr>
            <p:cNvPr id="33" name="Chevron 32"/>
            <p:cNvSpPr/>
            <p:nvPr/>
          </p:nvSpPr>
          <p:spPr>
            <a:xfrm>
              <a:off x="7229326" y="762000"/>
              <a:ext cx="1605557" cy="609598"/>
            </a:xfrm>
            <a:prstGeom prst="chevron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4" name="Chevron 4"/>
            <p:cNvSpPr/>
            <p:nvPr/>
          </p:nvSpPr>
          <p:spPr>
            <a:xfrm>
              <a:off x="7534125" y="762000"/>
              <a:ext cx="995959" cy="60959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6007" tIns="18669" rIns="18669" bIns="18669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kern="1200" dirty="0" smtClean="0"/>
                <a:t>Tidy Code</a:t>
              </a:r>
              <a:endParaRPr lang="en-US" sz="1600" kern="1200" dirty="0"/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304800" y="1676400"/>
            <a:ext cx="2438400" cy="2731532"/>
            <a:chOff x="304800" y="1676400"/>
            <a:chExt cx="2438400" cy="2731532"/>
          </a:xfrm>
        </p:grpSpPr>
        <p:pic>
          <p:nvPicPr>
            <p:cNvPr id="4" name="Picture 3" descr="BadGuyBinary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4800" y="1676400"/>
              <a:ext cx="2438400" cy="2393471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304800" y="4038600"/>
              <a:ext cx="238478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+mj-lt"/>
                </a:rPr>
                <a:t>Compiled BadGuy.exe</a:t>
              </a:r>
              <a:endParaRPr lang="en-US" dirty="0">
                <a:latin typeface="+mj-lt"/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6022746" y="1676400"/>
            <a:ext cx="3057109" cy="2807732"/>
            <a:chOff x="6098946" y="1676400"/>
            <a:chExt cx="3057109" cy="2807732"/>
          </a:xfrm>
        </p:grpSpPr>
        <p:pic>
          <p:nvPicPr>
            <p:cNvPr id="6" name="Picture 5" descr="BadGuySource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00800" y="1676400"/>
              <a:ext cx="2438400" cy="2463636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6098946" y="4114800"/>
              <a:ext cx="305710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+mj-lt"/>
                </a:rPr>
                <a:t>Source Script of BadGuy.exe</a:t>
              </a:r>
              <a:endParaRPr lang="en-US" dirty="0"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532144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1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AutoIt</a:t>
            </a:r>
            <a:r>
              <a:rPr lang="en-US" dirty="0" smtClean="0"/>
              <a:t> – Decompiled Output</a:t>
            </a:r>
            <a:endParaRPr lang="en-US" dirty="0"/>
          </a:p>
        </p:txBody>
      </p:sp>
      <p:pic>
        <p:nvPicPr>
          <p:cNvPr id="4" name="Picture 3" descr="AutoITDecompile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1750" y="1416855"/>
            <a:ext cx="6324600" cy="4567199"/>
          </a:xfrm>
          <a:prstGeom prst="rect">
            <a:avLst/>
          </a:prstGeom>
        </p:spPr>
      </p:pic>
      <p:pic>
        <p:nvPicPr>
          <p:cNvPr id="5" name="Picture 4" descr="AutoITDecompiled_blur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1750" y="1416855"/>
            <a:ext cx="6324600" cy="4567199"/>
          </a:xfrm>
          <a:prstGeom prst="rect">
            <a:avLst/>
          </a:prstGeom>
        </p:spPr>
      </p:pic>
      <p:pic>
        <p:nvPicPr>
          <p:cNvPr id="6" name="Picture 5" descr="autoit_good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0125" y="2127250"/>
            <a:ext cx="4216400" cy="278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73748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Sr.exe</a:t>
            </a:r>
            <a:r>
              <a:rPr lang="en-US" dirty="0" smtClean="0"/>
              <a:t> &amp; </a:t>
            </a:r>
            <a:r>
              <a:rPr lang="en-US" dirty="0" err="1" smtClean="0"/>
              <a:t>Searcher.dll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4510" y="1447800"/>
            <a:ext cx="2335090" cy="46355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91190" y="4389120"/>
            <a:ext cx="2125066" cy="75895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56100" y="4495800"/>
            <a:ext cx="977900" cy="5461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05000" y="4953000"/>
            <a:ext cx="6540500" cy="7874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43400" y="3657600"/>
            <a:ext cx="4637883" cy="57724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47800" y="3657600"/>
            <a:ext cx="965200" cy="3937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65100" y="3429000"/>
            <a:ext cx="1587500" cy="10541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629400" y="4038600"/>
            <a:ext cx="520700" cy="87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19406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Exfiltration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2075" y="5035550"/>
            <a:ext cx="1041400" cy="1295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29684" y="2435225"/>
            <a:ext cx="2019300" cy="32258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46750" y="2435225"/>
            <a:ext cx="1892300" cy="3810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64100" y="914400"/>
            <a:ext cx="2451100" cy="1727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600" y="1447800"/>
            <a:ext cx="3568959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13608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5334000" y="1981200"/>
            <a:ext cx="3657600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Frolics</a:t>
            </a:r>
            <a:endParaRPr lang="en-US" sz="1600" dirty="0"/>
          </a:p>
          <a:p>
            <a:pPr marL="284163" lvl="1" indent="-169863">
              <a:buFont typeface="Arial"/>
              <a:buChar char="•"/>
            </a:pPr>
            <a:r>
              <a:rPr lang="en-US" sz="1600" dirty="0"/>
              <a:t>Little-to-negative coding skills</a:t>
            </a:r>
          </a:p>
          <a:p>
            <a:pPr marL="284163" lvl="1" indent="-169863">
              <a:buFont typeface="Arial"/>
              <a:buChar char="•"/>
            </a:pPr>
            <a:r>
              <a:rPr lang="en-US" sz="1600" dirty="0"/>
              <a:t>Use of known carding tools</a:t>
            </a:r>
          </a:p>
          <a:p>
            <a:pPr marL="284163" lvl="1" indent="-169863">
              <a:buFont typeface="Arial"/>
              <a:buChar char="•"/>
            </a:pPr>
            <a:r>
              <a:rPr lang="en-US" sz="1600" dirty="0"/>
              <a:t>Comical batch scripts</a:t>
            </a:r>
          </a:p>
          <a:p>
            <a:r>
              <a:rPr lang="en-US" dirty="0"/>
              <a:t>  </a:t>
            </a:r>
          </a:p>
          <a:p>
            <a:r>
              <a:rPr lang="en-US" dirty="0" smtClean="0"/>
              <a:t>Sophisticated </a:t>
            </a:r>
            <a:r>
              <a:rPr lang="en-US" dirty="0"/>
              <a:t>Spy Tactics:</a:t>
            </a:r>
          </a:p>
          <a:p>
            <a:pPr marL="285750" indent="-171450">
              <a:buFont typeface="Arial"/>
              <a:buChar char="•"/>
            </a:pPr>
            <a:r>
              <a:rPr lang="en-US" sz="1600" dirty="0"/>
              <a:t>Writing high level code</a:t>
            </a:r>
          </a:p>
          <a:p>
            <a:pPr marL="285750" indent="-171450">
              <a:buFont typeface="Arial"/>
              <a:buChar char="•"/>
            </a:pPr>
            <a:r>
              <a:rPr lang="en-US" sz="1600" dirty="0"/>
              <a:t>Used established carding </a:t>
            </a:r>
            <a:r>
              <a:rPr lang="en-US" sz="1600" dirty="0" smtClean="0"/>
              <a:t>malware</a:t>
            </a:r>
            <a:endParaRPr lang="en-US" sz="16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Final </a:t>
            </a:r>
            <a:r>
              <a:rPr lang="en-US" dirty="0" smtClean="0"/>
              <a:t>Tally – “</a:t>
            </a:r>
            <a:r>
              <a:rPr lang="en-US" dirty="0"/>
              <a:t>Pirate Piñata</a:t>
            </a:r>
            <a:r>
              <a:rPr lang="en-US" dirty="0" smtClean="0"/>
              <a:t>”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334000" y="2590800"/>
            <a:ext cx="3581400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Frolics</a:t>
            </a:r>
            <a:endParaRPr lang="en-US" sz="1600" dirty="0"/>
          </a:p>
          <a:p>
            <a:pPr marL="284163" lvl="1" indent="-169863">
              <a:buFont typeface="Arial"/>
              <a:buChar char="•"/>
            </a:pPr>
            <a:r>
              <a:rPr lang="en-US" sz="1600" dirty="0"/>
              <a:t>Little-to-negative coding skills</a:t>
            </a:r>
          </a:p>
          <a:p>
            <a:pPr marL="284163" lvl="1" indent="-169863">
              <a:buFont typeface="Arial"/>
              <a:buChar char="•"/>
            </a:pPr>
            <a:r>
              <a:rPr lang="en-US" sz="1600" dirty="0"/>
              <a:t>Use of known carding tools</a:t>
            </a:r>
          </a:p>
          <a:p>
            <a:pPr marL="284163" lvl="1" indent="-169863">
              <a:buFont typeface="Arial"/>
              <a:buChar char="•"/>
            </a:pPr>
            <a:r>
              <a:rPr lang="en-US" sz="1600" dirty="0"/>
              <a:t>Comical batch scripts</a:t>
            </a:r>
          </a:p>
          <a:p>
            <a:r>
              <a:rPr lang="en-US" dirty="0"/>
              <a:t>  </a:t>
            </a:r>
          </a:p>
          <a:p>
            <a:r>
              <a:rPr lang="en-US" dirty="0"/>
              <a:t>Sophisticated Spy Tactics:</a:t>
            </a:r>
          </a:p>
          <a:p>
            <a:pPr marL="285750" indent="-171450">
              <a:buFont typeface="Arial"/>
              <a:buChar char="•"/>
            </a:pPr>
            <a:r>
              <a:rPr lang="en-US" sz="1600" dirty="0"/>
              <a:t>Writing high level code</a:t>
            </a:r>
          </a:p>
          <a:p>
            <a:pPr marL="285750" indent="-171450">
              <a:buFont typeface="Arial"/>
              <a:buChar char="•"/>
            </a:pPr>
            <a:r>
              <a:rPr lang="en-US" sz="1600" dirty="0"/>
              <a:t>Used established carding malware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1752600"/>
            <a:ext cx="4407972" cy="42037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334000" y="2971800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indent="0">
              <a:buNone/>
            </a:pPr>
            <a:r>
              <a:rPr lang="en-US" dirty="0"/>
              <a:t>Profit: </a:t>
            </a:r>
            <a:endParaRPr lang="en-US" dirty="0" smtClean="0"/>
          </a:p>
          <a:p>
            <a:pPr marL="285750" indent="-169863">
              <a:buFont typeface="Arial"/>
              <a:buChar char="•"/>
            </a:pPr>
            <a:r>
              <a:rPr lang="en-US" dirty="0" smtClean="0"/>
              <a:t>$</a:t>
            </a:r>
            <a:r>
              <a:rPr lang="en-US" dirty="0"/>
              <a:t>$$ (out of $$$)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Duration</a:t>
            </a:r>
            <a:r>
              <a:rPr lang="en-US" dirty="0"/>
              <a:t>: </a:t>
            </a:r>
            <a:endParaRPr lang="en-US" dirty="0" smtClean="0"/>
          </a:p>
          <a:p>
            <a:pPr marL="285750" indent="-169863">
              <a:buFont typeface="Arial"/>
              <a:buChar char="•"/>
            </a:pPr>
            <a:r>
              <a:rPr lang="en-US" dirty="0" smtClean="0"/>
              <a:t>7 </a:t>
            </a:r>
            <a:r>
              <a:rPr lang="en-US" dirty="0"/>
              <a:t>months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438400" y="6019800"/>
            <a:ext cx="43433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lang="en-US" dirty="0"/>
              <a:t>”You don’t have to be the sharpest guy in the room to get a piece of the action"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0200" y="1371600"/>
            <a:ext cx="1600200" cy="8636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2600" y="4699000"/>
            <a:ext cx="1270000" cy="6350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05200" y="1447800"/>
            <a:ext cx="1409700" cy="73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4253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8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0" dur="8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08192E-6 3.19223E-6 L -4.08192E-6 0.19222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60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6" grpId="0"/>
      <p:bldP spid="3" grpId="0"/>
      <p:bldP spid="3" grpId="1"/>
      <p:bldP spid="7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Study – “</a:t>
            </a:r>
            <a:r>
              <a:rPr lang="en-US" dirty="0" err="1" smtClean="0"/>
              <a:t>Ewok</a:t>
            </a:r>
            <a:r>
              <a:rPr lang="en-US" dirty="0" smtClean="0"/>
              <a:t> Tower”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marL="0" indent="0">
              <a:lnSpc>
                <a:spcPct val="120000"/>
              </a:lnSpc>
              <a:buNone/>
            </a:pPr>
            <a:r>
              <a:rPr lang="en-US" b="1" dirty="0" smtClean="0"/>
              <a:t>Target</a:t>
            </a:r>
            <a:r>
              <a:rPr lang="en-US" dirty="0"/>
              <a:t>: </a:t>
            </a:r>
            <a:r>
              <a:rPr lang="en-US" dirty="0" smtClean="0"/>
              <a:t>Government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b="1" dirty="0"/>
              <a:t>Method of Compromise: </a:t>
            </a:r>
            <a:r>
              <a:rPr lang="en-US" dirty="0"/>
              <a:t>Email Spear-Phishing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2400" b="1" dirty="0" smtClean="0"/>
              <a:t>Malware Characteristics</a:t>
            </a:r>
            <a:r>
              <a:rPr lang="en-US" sz="2400" dirty="0" smtClean="0"/>
              <a:t>:</a:t>
            </a:r>
          </a:p>
          <a:p>
            <a:pPr>
              <a:spcAft>
                <a:spcPts val="1800"/>
              </a:spcAft>
            </a:pPr>
            <a:r>
              <a:rPr lang="en-US" sz="2400" dirty="0" smtClean="0"/>
              <a:t>RAT </a:t>
            </a:r>
            <a:r>
              <a:rPr lang="en-US" sz="2400" dirty="0"/>
              <a:t>on victim machine</a:t>
            </a:r>
          </a:p>
          <a:p>
            <a:pPr>
              <a:lnSpc>
                <a:spcPct val="50000"/>
              </a:lnSpc>
              <a:spcAft>
                <a:spcPts val="1800"/>
              </a:spcAft>
            </a:pPr>
            <a:r>
              <a:rPr lang="en-US" sz="2400" dirty="0"/>
              <a:t>Anti-reversing techniques </a:t>
            </a:r>
          </a:p>
          <a:p>
            <a:pPr>
              <a:lnSpc>
                <a:spcPct val="50000"/>
              </a:lnSpc>
              <a:spcAft>
                <a:spcPts val="1800"/>
              </a:spcAft>
            </a:pPr>
            <a:r>
              <a:rPr lang="en-US" sz="2400" dirty="0"/>
              <a:t>Unique C&amp;C channel</a:t>
            </a:r>
          </a:p>
          <a:p>
            <a:pPr>
              <a:lnSpc>
                <a:spcPct val="50000"/>
              </a:lnSpc>
              <a:spcAft>
                <a:spcPts val="1800"/>
              </a:spcAft>
            </a:pPr>
            <a:r>
              <a:rPr lang="en-US" sz="2400" dirty="0"/>
              <a:t>Encrypted exfiltration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246459" y="309147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59261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Anti-Reversing</a:t>
            </a:r>
            <a:endParaRPr lang="en-US" dirty="0"/>
          </a:p>
        </p:txBody>
      </p:sp>
      <p:pic>
        <p:nvPicPr>
          <p:cNvPr id="4" name="Picture 3" descr="Screen shot 2012-09-04 at 12.50.10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2743200"/>
            <a:ext cx="2971800" cy="190770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419600" y="4572000"/>
            <a:ext cx="26893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>
                <a:latin typeface="+mj-lt"/>
              </a:rPr>
              <a:t>r</a:t>
            </a:r>
            <a:r>
              <a:rPr lang="en-US" sz="1400" dirty="0" err="1" smtClean="0">
                <a:latin typeface="+mj-lt"/>
              </a:rPr>
              <a:t>dtsc</a:t>
            </a:r>
            <a:r>
              <a:rPr lang="en-US" sz="1400" dirty="0" smtClean="0">
                <a:latin typeface="+mj-lt"/>
              </a:rPr>
              <a:t>: Read Timestamp Counter</a:t>
            </a:r>
            <a:endParaRPr lang="en-US" sz="1400" dirty="0"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5800" y="3505200"/>
            <a:ext cx="23838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j-lt"/>
              </a:rPr>
              <a:t>Checking Time </a:t>
            </a:r>
            <a:r>
              <a:rPr lang="en-US" dirty="0">
                <a:latin typeface="+mj-lt"/>
              </a:rPr>
              <a:t>D</a:t>
            </a:r>
            <a:r>
              <a:rPr lang="en-US" dirty="0" smtClean="0">
                <a:latin typeface="+mj-lt"/>
              </a:rPr>
              <a:t>eltas</a:t>
            </a:r>
            <a:endParaRPr lang="en-US" dirty="0">
              <a:latin typeface="+mj-lt"/>
            </a:endParaRPr>
          </a:p>
        </p:txBody>
      </p:sp>
      <p:pic>
        <p:nvPicPr>
          <p:cNvPr id="7" name="Picture 6" descr="Screen shot 2012-09-04 at 1.35.55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4953000"/>
            <a:ext cx="4351787" cy="1143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85800" y="5334000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j-lt"/>
              </a:rPr>
              <a:t>Checking for Sandboxes</a:t>
            </a:r>
            <a:endParaRPr lang="en-US" dirty="0"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29200" y="6172200"/>
            <a:ext cx="15311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+mj-lt"/>
              </a:rPr>
              <a:t>Norman Sandbox</a:t>
            </a:r>
            <a:endParaRPr lang="en-US" sz="1400" dirty="0">
              <a:latin typeface="+mj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09600" y="1752600"/>
            <a:ext cx="26253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j-lt"/>
              </a:rPr>
              <a:t>Checking for Debuggers</a:t>
            </a:r>
            <a:endParaRPr lang="en-US" dirty="0">
              <a:latin typeface="+mj-lt"/>
            </a:endParaRPr>
          </a:p>
        </p:txBody>
      </p:sp>
      <p:pic>
        <p:nvPicPr>
          <p:cNvPr id="3" name="Picture 2" descr="Screen shot 2012-09-10 at 2.47.45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1600200"/>
            <a:ext cx="3200400" cy="107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00585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9" grpId="0"/>
      <p:bldP spid="10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Anti-Reversing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304800" y="1752600"/>
            <a:ext cx="8458200" cy="482943"/>
          </a:xfrm>
        </p:spPr>
        <p:txBody>
          <a:bodyPr/>
          <a:lstStyle/>
          <a:p>
            <a:r>
              <a:rPr lang="en-US" sz="2000" dirty="0"/>
              <a:t>Calls to </a:t>
            </a:r>
            <a:r>
              <a:rPr lang="en-US" sz="2000" dirty="0" err="1" smtClean="0"/>
              <a:t>FindWindow</a:t>
            </a:r>
            <a:r>
              <a:rPr lang="en-US" sz="2000" dirty="0" smtClean="0"/>
              <a:t>()/</a:t>
            </a:r>
            <a:r>
              <a:rPr lang="en-US" sz="2000" dirty="0" err="1" smtClean="0"/>
              <a:t>EnumWindow</a:t>
            </a:r>
            <a:r>
              <a:rPr lang="en-US" sz="2000" dirty="0" smtClean="0"/>
              <a:t>():</a:t>
            </a:r>
          </a:p>
          <a:p>
            <a:pPr lvl="1"/>
            <a:endParaRPr lang="en-US" sz="1600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304800" y="4343401"/>
            <a:ext cx="8458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17" tIns="45708" rIns="91417" bIns="45708" numCol="1" anchor="t" anchorCtr="0" compatLnSpc="1">
            <a:prstTxWarp prst="textNoShape">
              <a:avLst/>
            </a:prstTxWarp>
          </a:bodyPr>
          <a:lstStyle>
            <a:lvl1pPr marL="341313" indent="-341313" algn="l" defTabSz="912813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>
                  <a:lumMod val="65000"/>
                  <a:lumOff val="35000"/>
                </a:schemeClr>
              </a:buClr>
              <a:buFont typeface="Arial"/>
              <a:buChar char="•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Tahoma"/>
                <a:ea typeface="+mn-ea"/>
                <a:cs typeface="Tahoma"/>
              </a:defRPr>
            </a:lvl1pPr>
            <a:lvl2pPr marL="741363" indent="-284163" algn="l" defTabSz="912813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>
                  <a:lumMod val="65000"/>
                  <a:lumOff val="35000"/>
                </a:schemeClr>
              </a:buClr>
              <a:buFont typeface="Arial" pitchFamily="34" charset="0"/>
              <a:buChar char="–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Tahoma"/>
                <a:ea typeface="+mn-ea"/>
                <a:cs typeface="Tahoma"/>
              </a:defRPr>
            </a:lvl2pPr>
            <a:lvl3pPr marL="1141413" indent="-227013" algn="l" defTabSz="912813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>
                  <a:lumMod val="65000"/>
                  <a:lumOff val="35000"/>
                </a:schemeClr>
              </a:buClr>
              <a:buFont typeface="Arial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Tahoma"/>
                <a:ea typeface="+mn-ea"/>
                <a:cs typeface="Tahoma"/>
              </a:defRPr>
            </a:lvl3pPr>
            <a:lvl4pPr marL="1598613" indent="-227013" algn="l" defTabSz="912813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>
                  <a:lumMod val="65000"/>
                  <a:lumOff val="35000"/>
                </a:schemeClr>
              </a:buClr>
              <a:buFont typeface="Arial" pitchFamily="34" charset="0"/>
              <a:buChar char="–"/>
              <a:defRPr kern="1200">
                <a:solidFill>
                  <a:schemeClr val="tx1">
                    <a:lumMod val="65000"/>
                    <a:lumOff val="35000"/>
                  </a:schemeClr>
                </a:solidFill>
                <a:latin typeface="Tahoma"/>
                <a:ea typeface="+mn-ea"/>
                <a:cs typeface="Tahoma"/>
              </a:defRPr>
            </a:lvl4pPr>
            <a:lvl5pPr marL="2055813" indent="-227013" algn="l" defTabSz="912813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>
                  <a:lumMod val="65000"/>
                  <a:lumOff val="35000"/>
                </a:schemeClr>
              </a:buClr>
              <a:buFont typeface="Arial"/>
              <a:buChar char="•"/>
              <a:defRPr kern="1200">
                <a:solidFill>
                  <a:schemeClr val="tx1">
                    <a:lumMod val="65000"/>
                    <a:lumOff val="35000"/>
                  </a:schemeClr>
                </a:solidFill>
                <a:latin typeface="Tahoma"/>
                <a:ea typeface="+mn-ea"/>
                <a:cs typeface="Tahoma"/>
              </a:defRPr>
            </a:lvl5pPr>
            <a:lvl6pPr marL="2513958" indent="-228542" algn="l" defTabSz="91416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041" indent="-228542" algn="l" defTabSz="91416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125" indent="-228542" algn="l" defTabSz="91416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208" indent="-228542" algn="l" defTabSz="91416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/>
              <a:t>Iterates through running processes:</a:t>
            </a:r>
            <a:endParaRPr lang="en-US" sz="1600" dirty="0"/>
          </a:p>
        </p:txBody>
      </p:sp>
      <p:pic>
        <p:nvPicPr>
          <p:cNvPr id="7" name="Picture 6" descr="Screen shot 2012-09-10 at 1.04.08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2286000"/>
            <a:ext cx="5638801" cy="1647920"/>
          </a:xfrm>
          <a:prstGeom prst="rect">
            <a:avLst/>
          </a:prstGeom>
        </p:spPr>
      </p:pic>
      <p:pic>
        <p:nvPicPr>
          <p:cNvPr id="9" name="Picture 8" descr="Screen shot 2012-09-10 at 1.07.06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4800600"/>
            <a:ext cx="7531100" cy="100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23225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742241" y="3361864"/>
            <a:ext cx="14492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+mj-lt"/>
              </a:rPr>
              <a:t>trollface.png</a:t>
            </a:r>
            <a:endParaRPr lang="en-US" dirty="0"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Command and Control (C&amp;C)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871" y="1577975"/>
            <a:ext cx="2032000" cy="161544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04800" y="4614452"/>
            <a:ext cx="83517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+mj-lt"/>
              </a:rPr>
              <a:t>ZG93bmxvYWRfaHR0cDovL21hbHdhcmVfbm90X3JlYWwuY29tL2JhZHN0dWZmLmV4ZQ</a:t>
            </a:r>
            <a:r>
              <a:rPr lang="en-US" sz="1600" dirty="0">
                <a:latin typeface="+mj-lt"/>
              </a:rPr>
              <a:t>=</a:t>
            </a:r>
            <a:r>
              <a:rPr lang="en-US" sz="1600" dirty="0" smtClean="0">
                <a:latin typeface="+mj-lt"/>
              </a:rPr>
              <a:t>=</a:t>
            </a:r>
            <a:endParaRPr lang="en-US" sz="1600" dirty="0">
              <a:latin typeface="+mj-lt"/>
            </a:endParaRPr>
          </a:p>
        </p:txBody>
      </p:sp>
      <p:pic>
        <p:nvPicPr>
          <p:cNvPr id="9" name="Picture 8" descr="Screen shot 2012-09-04 at 11.36.13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220" y="2259965"/>
            <a:ext cx="7924800" cy="18669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362038" y="4973107"/>
            <a:ext cx="11729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j-lt"/>
              </a:rPr>
              <a:t>(Base64!)</a:t>
            </a:r>
            <a:endParaRPr lang="en-US" dirty="0"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11220" y="5368051"/>
            <a:ext cx="83517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Decoded: </a:t>
            </a:r>
            <a:r>
              <a:rPr lang="en-US" sz="1600" dirty="0" err="1">
                <a:solidFill>
                  <a:schemeClr val="accent5"/>
                </a:solidFill>
              </a:rPr>
              <a:t>download</a:t>
            </a:r>
            <a:r>
              <a:rPr lang="en-US" sz="1600" dirty="0" err="1"/>
              <a:t>_</a:t>
            </a:r>
            <a:r>
              <a:rPr lang="en-US" sz="1600" dirty="0" err="1">
                <a:solidFill>
                  <a:srgbClr val="0000FF"/>
                </a:solidFill>
              </a:rPr>
              <a:t>http</a:t>
            </a:r>
            <a:r>
              <a:rPr lang="en-US" sz="1600" dirty="0">
                <a:solidFill>
                  <a:srgbClr val="0000FF"/>
                </a:solidFill>
              </a:rPr>
              <a:t>://</a:t>
            </a:r>
            <a:r>
              <a:rPr lang="en-US" sz="1600" dirty="0" err="1">
                <a:solidFill>
                  <a:srgbClr val="0000FF"/>
                </a:solidFill>
              </a:rPr>
              <a:t>malware_not_real.com</a:t>
            </a:r>
            <a:r>
              <a:rPr lang="en-US" sz="1600" dirty="0">
                <a:solidFill>
                  <a:srgbClr val="0000FF"/>
                </a:solidFill>
              </a:rPr>
              <a:t>/</a:t>
            </a:r>
            <a:r>
              <a:rPr lang="en-US" sz="1600" dirty="0" err="1">
                <a:solidFill>
                  <a:srgbClr val="0000FF"/>
                </a:solidFill>
              </a:rPr>
              <a:t>badstuff.exe</a:t>
            </a:r>
            <a:r>
              <a:rPr lang="en-US" sz="1600" dirty="0">
                <a:solidFill>
                  <a:srgbClr val="0000FF"/>
                </a:solidFill>
              </a:rPr>
              <a:t> 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72981" y="5624217"/>
            <a:ext cx="215900" cy="5334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999753" y="6023937"/>
            <a:ext cx="111230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+mj-lt"/>
              </a:rPr>
              <a:t>Command</a:t>
            </a:r>
            <a:endParaRPr lang="en-US" sz="1600" dirty="0">
              <a:latin typeface="+mj-lt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74792" y="5624217"/>
            <a:ext cx="215900" cy="5334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4012705" y="6023937"/>
            <a:ext cx="7974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+mj-lt"/>
              </a:rPr>
              <a:t>Option</a:t>
            </a:r>
            <a:endParaRPr lang="en-US" sz="1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439692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8" grpId="0"/>
      <p:bldP spid="10" grpId="0"/>
      <p:bldP spid="11" grpId="0"/>
      <p:bldP spid="14" grpId="0"/>
      <p:bldP spid="16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C&amp;C Verbs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marL="400006" lvl="1" indent="0">
              <a:lnSpc>
                <a:spcPct val="150000"/>
              </a:lnSpc>
              <a:buNone/>
            </a:pPr>
            <a:r>
              <a:rPr lang="en-US" sz="2800" dirty="0" smtClean="0">
                <a:solidFill>
                  <a:srgbClr val="FF0000"/>
                </a:solidFill>
              </a:rPr>
              <a:t>Download</a:t>
            </a:r>
            <a:r>
              <a:rPr lang="en-US" sz="2800" dirty="0" smtClean="0"/>
              <a:t> </a:t>
            </a:r>
            <a:r>
              <a:rPr lang="en-US" sz="2800" dirty="0" smtClean="0">
                <a:solidFill>
                  <a:srgbClr val="005596"/>
                </a:solidFill>
              </a:rPr>
              <a:t>&lt;Options&gt;</a:t>
            </a:r>
          </a:p>
          <a:p>
            <a:pPr marL="400006" lvl="1" indent="0">
              <a:lnSpc>
                <a:spcPct val="150000"/>
              </a:lnSpc>
              <a:buNone/>
            </a:pPr>
            <a:r>
              <a:rPr lang="en-US" sz="2800" dirty="0">
                <a:solidFill>
                  <a:srgbClr val="FF0000"/>
                </a:solidFill>
              </a:rPr>
              <a:t>Execute</a:t>
            </a:r>
            <a:r>
              <a:rPr lang="en-US" sz="2800" dirty="0" smtClean="0"/>
              <a:t> </a:t>
            </a:r>
            <a:r>
              <a:rPr lang="en-US" sz="2800" dirty="0" smtClean="0">
                <a:solidFill>
                  <a:srgbClr val="005596"/>
                </a:solidFill>
              </a:rPr>
              <a:t>&lt;Options&gt;</a:t>
            </a:r>
          </a:p>
          <a:p>
            <a:pPr marL="400006" lvl="1" indent="0">
              <a:lnSpc>
                <a:spcPct val="150000"/>
              </a:lnSpc>
              <a:buNone/>
            </a:pPr>
            <a:r>
              <a:rPr lang="en-US" sz="2800" dirty="0">
                <a:solidFill>
                  <a:srgbClr val="FF0000"/>
                </a:solidFill>
              </a:rPr>
              <a:t>Screenshot</a:t>
            </a:r>
            <a:r>
              <a:rPr lang="en-US" sz="2800" dirty="0" smtClean="0"/>
              <a:t> </a:t>
            </a:r>
            <a:r>
              <a:rPr lang="en-US" sz="2800" dirty="0" smtClean="0">
                <a:solidFill>
                  <a:srgbClr val="005596"/>
                </a:solidFill>
              </a:rPr>
              <a:t>&lt;Options&gt;</a:t>
            </a:r>
          </a:p>
          <a:p>
            <a:pPr marL="400006" lvl="1" indent="0">
              <a:lnSpc>
                <a:spcPct val="150000"/>
              </a:lnSpc>
              <a:buNone/>
            </a:pPr>
            <a:r>
              <a:rPr lang="en-US" sz="2800" dirty="0">
                <a:solidFill>
                  <a:srgbClr val="FF0000"/>
                </a:solidFill>
              </a:rPr>
              <a:t>Upload</a:t>
            </a:r>
            <a:r>
              <a:rPr lang="en-US" sz="2800" dirty="0"/>
              <a:t> </a:t>
            </a:r>
            <a:r>
              <a:rPr lang="en-US" sz="2800" dirty="0">
                <a:solidFill>
                  <a:srgbClr val="005596"/>
                </a:solidFill>
              </a:rPr>
              <a:t>&lt;Options</a:t>
            </a:r>
            <a:r>
              <a:rPr lang="en-US" sz="2800" dirty="0" smtClean="0">
                <a:solidFill>
                  <a:srgbClr val="005596"/>
                </a:solidFill>
              </a:rPr>
              <a:t>&gt;</a:t>
            </a:r>
          </a:p>
          <a:p>
            <a:pPr marL="400006" lvl="1" indent="0">
              <a:lnSpc>
                <a:spcPct val="150000"/>
              </a:lnSpc>
              <a:buNone/>
            </a:pPr>
            <a:r>
              <a:rPr lang="en-US" sz="2800" dirty="0">
                <a:solidFill>
                  <a:srgbClr val="FF0000"/>
                </a:solidFill>
              </a:rPr>
              <a:t>Delete</a:t>
            </a:r>
            <a:r>
              <a:rPr lang="en-US" sz="2800" dirty="0"/>
              <a:t> </a:t>
            </a:r>
            <a:r>
              <a:rPr lang="en-US" sz="2800" dirty="0">
                <a:solidFill>
                  <a:schemeClr val="accent1"/>
                </a:solidFill>
              </a:rPr>
              <a:t>&lt;Options&gt;</a:t>
            </a:r>
          </a:p>
          <a:p>
            <a:pPr marL="400006" lvl="1" indent="0">
              <a:lnSpc>
                <a:spcPct val="150000"/>
              </a:lnSpc>
              <a:buNone/>
            </a:pPr>
            <a:endParaRPr lang="en-US" sz="2800" dirty="0">
              <a:solidFill>
                <a:srgbClr val="005596"/>
              </a:solidFill>
            </a:endParaRPr>
          </a:p>
        </p:txBody>
      </p:sp>
      <p:sp>
        <p:nvSpPr>
          <p:cNvPr id="7" name="Down Arrow 6"/>
          <p:cNvSpPr/>
          <p:nvPr/>
        </p:nvSpPr>
        <p:spPr>
          <a:xfrm>
            <a:off x="5410200" y="2057400"/>
            <a:ext cx="1066800" cy="243840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0" y="838200"/>
            <a:ext cx="1117600" cy="1143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86400" y="1905000"/>
            <a:ext cx="914400" cy="9144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34000" y="4572000"/>
            <a:ext cx="1143000" cy="1143000"/>
          </a:xfrm>
          <a:prstGeom prst="rect">
            <a:avLst/>
          </a:prstGeom>
        </p:spPr>
      </p:pic>
      <p:sp>
        <p:nvSpPr>
          <p:cNvPr id="21" name="Up Arrow 20"/>
          <p:cNvSpPr/>
          <p:nvPr/>
        </p:nvSpPr>
        <p:spPr>
          <a:xfrm>
            <a:off x="6553200" y="2057400"/>
            <a:ext cx="1066800" cy="2438400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 descr="Screen shot 2012-09-12 at 12.03.12 PM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4648200"/>
            <a:ext cx="1366654" cy="1011166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00800" y="4572000"/>
            <a:ext cx="914400" cy="91440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34000" y="4572000"/>
            <a:ext cx="1143000" cy="1143000"/>
          </a:xfrm>
          <a:prstGeom prst="rect">
            <a:avLst/>
          </a:prstGeom>
        </p:spPr>
      </p:pic>
      <p:pic>
        <p:nvPicPr>
          <p:cNvPr id="23" name="Picture 22" descr="Screen shot 2012-09-12 at 12.27.21 PM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5334000"/>
            <a:ext cx="650206" cy="371033"/>
          </a:xfrm>
          <a:prstGeom prst="rect">
            <a:avLst/>
          </a:prstGeom>
        </p:spPr>
      </p:pic>
      <p:pic>
        <p:nvPicPr>
          <p:cNvPr id="25" name="Picture 24" descr="Screen shot 2012-09-12 at 12.03.12 PM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4648200"/>
            <a:ext cx="1366654" cy="1011166"/>
          </a:xfrm>
          <a:prstGeom prst="rect">
            <a:avLst/>
          </a:prstGeom>
        </p:spPr>
      </p:pic>
      <p:sp>
        <p:nvSpPr>
          <p:cNvPr id="26" name="&quot;No&quot; Symbol 25"/>
          <p:cNvSpPr/>
          <p:nvPr/>
        </p:nvSpPr>
        <p:spPr>
          <a:xfrm>
            <a:off x="6248400" y="4495800"/>
            <a:ext cx="1676400" cy="1371600"/>
          </a:xfrm>
          <a:prstGeom prst="noSmoking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36670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4544E-7 4.58709E-6 L -1.14544E-7 0.3331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6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10"/>
                            </p:stCondLst>
                            <p:childTnLst>
                              <p:par>
                                <p:cTn id="4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"/>
                            </p:stCondLst>
                            <p:childTnLst>
                              <p:par>
                                <p:cTn id="5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487E-7 2.54684E-6 L 0.00035 -0.53991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-269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000"/>
                            </p:stCondLst>
                            <p:childTnLst>
                              <p:par>
                                <p:cTn id="8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3000"/>
                            </p:stCondLst>
                            <p:childTnLst>
                              <p:par>
                                <p:cTn id="9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21" grpId="0" animBg="1"/>
      <p:bldP spid="21" grpId="1" animBg="1"/>
      <p:bldP spid="26" grpId="0" animBg="1"/>
      <p:bldP spid="26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 We See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4068799" y="3321177"/>
            <a:ext cx="885035" cy="61484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 vs</a:t>
            </a:r>
            <a:r>
              <a:rPr lang="en-US" dirty="0"/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1181609" y="2193868"/>
            <a:ext cx="1998913" cy="266521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5206960" y="2402519"/>
            <a:ext cx="2067911" cy="2757215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1006355" y="4544051"/>
            <a:ext cx="2507320" cy="6148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07" tIns="45703" rIns="91407" bIns="45703" numCol="1" anchor="t" anchorCtr="0" compatLnSpc="1">
            <a:prstTxWarp prst="textNoShape">
              <a:avLst/>
            </a:prstTxWarp>
          </a:bodyPr>
          <a:lstStyle>
            <a:lvl1pPr marL="341275" indent="-341275" algn="l" defTabSz="912712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>
                  <a:lumMod val="65000"/>
                  <a:lumOff val="35000"/>
                </a:schemeClr>
              </a:buClr>
              <a:buFont typeface="Arial"/>
              <a:buChar char="•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Tahoma"/>
                <a:ea typeface="+mn-ea"/>
                <a:cs typeface="Tahoma"/>
              </a:defRPr>
            </a:lvl1pPr>
            <a:lvl2pPr marL="741281" indent="-284132" algn="l" defTabSz="912712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>
                  <a:lumMod val="65000"/>
                  <a:lumOff val="35000"/>
                </a:schemeClr>
              </a:buClr>
              <a:buFont typeface="Arial" pitchFamily="34" charset="0"/>
              <a:buChar char="–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Tahoma"/>
                <a:ea typeface="+mn-ea"/>
                <a:cs typeface="Tahoma"/>
              </a:defRPr>
            </a:lvl2pPr>
            <a:lvl3pPr marL="1141286" indent="-226987" algn="l" defTabSz="912712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>
                  <a:lumMod val="65000"/>
                  <a:lumOff val="35000"/>
                </a:schemeClr>
              </a:buClr>
              <a:buFont typeface="Arial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Tahoma"/>
                <a:ea typeface="+mn-ea"/>
                <a:cs typeface="Tahoma"/>
              </a:defRPr>
            </a:lvl3pPr>
            <a:lvl4pPr marL="1598435" indent="-226987" algn="l" defTabSz="912712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>
                  <a:lumMod val="65000"/>
                  <a:lumOff val="35000"/>
                </a:schemeClr>
              </a:buClr>
              <a:buFont typeface="Arial" pitchFamily="34" charset="0"/>
              <a:buChar char="–"/>
              <a:defRPr kern="1200">
                <a:solidFill>
                  <a:schemeClr val="tx1">
                    <a:lumMod val="65000"/>
                    <a:lumOff val="35000"/>
                  </a:schemeClr>
                </a:solidFill>
                <a:latin typeface="Tahoma"/>
                <a:ea typeface="+mn-ea"/>
                <a:cs typeface="Tahoma"/>
              </a:defRPr>
            </a:lvl4pPr>
            <a:lvl5pPr marL="2055584" indent="-226987" algn="l" defTabSz="912712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>
                  <a:lumMod val="65000"/>
                  <a:lumOff val="35000"/>
                </a:schemeClr>
              </a:buClr>
              <a:buFont typeface="Arial"/>
              <a:buChar char="•"/>
              <a:defRPr kern="1200">
                <a:solidFill>
                  <a:schemeClr val="tx1">
                    <a:lumMod val="65000"/>
                    <a:lumOff val="35000"/>
                  </a:schemeClr>
                </a:solidFill>
                <a:latin typeface="Tahoma"/>
                <a:ea typeface="+mn-ea"/>
                <a:cs typeface="Tahoma"/>
              </a:defRPr>
            </a:lvl5pPr>
            <a:lvl6pPr marL="2513678" indent="-228517" algn="l" defTabSz="91406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711" indent="-228517" algn="l" defTabSz="91406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43" indent="-228517" algn="l" defTabSz="91406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776" indent="-228517" algn="l" defTabSz="91406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US" sz="1800" dirty="0" smtClean="0"/>
              <a:t>Sophisticated Criminal </a:t>
            </a:r>
          </a:p>
          <a:p>
            <a:pPr marL="0" indent="0" algn="ctr">
              <a:buFont typeface="Arial"/>
              <a:buNone/>
            </a:pPr>
            <a:r>
              <a:rPr lang="en-US" sz="1800" dirty="0"/>
              <a:t> </a:t>
            </a:r>
            <a:r>
              <a:rPr lang="en-US" sz="1800" dirty="0" smtClean="0"/>
              <a:t>  (Spy)</a:t>
            </a:r>
            <a:endParaRPr lang="en-US" sz="1800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5329577" y="4544051"/>
            <a:ext cx="2507320" cy="6148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07" tIns="45703" rIns="91407" bIns="45703" numCol="1" anchor="t" anchorCtr="0" compatLnSpc="1">
            <a:prstTxWarp prst="textNoShape">
              <a:avLst/>
            </a:prstTxWarp>
          </a:bodyPr>
          <a:lstStyle>
            <a:lvl1pPr marL="341275" indent="-341275" algn="l" defTabSz="912712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>
                  <a:lumMod val="65000"/>
                  <a:lumOff val="35000"/>
                </a:schemeClr>
              </a:buClr>
              <a:buFont typeface="Arial"/>
              <a:buChar char="•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Tahoma"/>
                <a:ea typeface="+mn-ea"/>
                <a:cs typeface="Tahoma"/>
              </a:defRPr>
            </a:lvl1pPr>
            <a:lvl2pPr marL="741281" indent="-284132" algn="l" defTabSz="912712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>
                  <a:lumMod val="65000"/>
                  <a:lumOff val="35000"/>
                </a:schemeClr>
              </a:buClr>
              <a:buFont typeface="Arial" pitchFamily="34" charset="0"/>
              <a:buChar char="–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Tahoma"/>
                <a:ea typeface="+mn-ea"/>
                <a:cs typeface="Tahoma"/>
              </a:defRPr>
            </a:lvl2pPr>
            <a:lvl3pPr marL="1141286" indent="-226987" algn="l" defTabSz="912712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>
                  <a:lumMod val="65000"/>
                  <a:lumOff val="35000"/>
                </a:schemeClr>
              </a:buClr>
              <a:buFont typeface="Arial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Tahoma"/>
                <a:ea typeface="+mn-ea"/>
                <a:cs typeface="Tahoma"/>
              </a:defRPr>
            </a:lvl3pPr>
            <a:lvl4pPr marL="1598435" indent="-226987" algn="l" defTabSz="912712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>
                  <a:lumMod val="65000"/>
                  <a:lumOff val="35000"/>
                </a:schemeClr>
              </a:buClr>
              <a:buFont typeface="Arial" pitchFamily="34" charset="0"/>
              <a:buChar char="–"/>
              <a:defRPr kern="1200">
                <a:solidFill>
                  <a:schemeClr val="tx1">
                    <a:lumMod val="65000"/>
                    <a:lumOff val="35000"/>
                  </a:schemeClr>
                </a:solidFill>
                <a:latin typeface="Tahoma"/>
                <a:ea typeface="+mn-ea"/>
                <a:cs typeface="Tahoma"/>
              </a:defRPr>
            </a:lvl4pPr>
            <a:lvl5pPr marL="2055584" indent="-226987" algn="l" defTabSz="912712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>
                  <a:lumMod val="65000"/>
                  <a:lumOff val="35000"/>
                </a:schemeClr>
              </a:buClr>
              <a:buFont typeface="Arial"/>
              <a:buChar char="•"/>
              <a:defRPr kern="1200">
                <a:solidFill>
                  <a:schemeClr val="tx1">
                    <a:lumMod val="65000"/>
                    <a:lumOff val="35000"/>
                  </a:schemeClr>
                </a:solidFill>
                <a:latin typeface="Tahoma"/>
                <a:ea typeface="+mn-ea"/>
                <a:cs typeface="Tahoma"/>
              </a:defRPr>
            </a:lvl5pPr>
            <a:lvl6pPr marL="2513678" indent="-228517" algn="l" defTabSz="91406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711" indent="-228517" algn="l" defTabSz="91406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43" indent="-228517" algn="l" defTabSz="91406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776" indent="-228517" algn="l" defTabSz="91406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US" sz="1800" dirty="0" err="1" smtClean="0"/>
              <a:t>Babytown</a:t>
            </a:r>
            <a:r>
              <a:rPr lang="en-US" sz="1800" dirty="0" smtClean="0"/>
              <a:t> Frolics</a:t>
            </a:r>
          </a:p>
          <a:p>
            <a:pPr marL="0" indent="0" algn="ctr">
              <a:buFont typeface="Arial"/>
              <a:buNone/>
            </a:pPr>
            <a:r>
              <a:rPr lang="en-US" sz="1800" dirty="0" smtClean="0"/>
              <a:t>(Baby)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4426196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  <p:bldP spid="7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Exfiltration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5120" y="4953000"/>
            <a:ext cx="1041400" cy="1219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9864" y="4254590"/>
            <a:ext cx="1521536" cy="69841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34200" y="2895600"/>
            <a:ext cx="1079500" cy="13843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57600" y="3886200"/>
            <a:ext cx="3325003" cy="136841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1000" y="1524000"/>
            <a:ext cx="2667000" cy="231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21394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5334000" y="1981200"/>
            <a:ext cx="3657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Frolics</a:t>
            </a:r>
            <a:endParaRPr lang="en-US" sz="1600" dirty="0"/>
          </a:p>
          <a:p>
            <a:pPr marL="284163" lvl="1" indent="-169863">
              <a:buFont typeface="Arial"/>
              <a:buChar char="•"/>
            </a:pPr>
            <a:r>
              <a:rPr lang="en-US" sz="1600" dirty="0"/>
              <a:t>FTP Exfiltration</a:t>
            </a:r>
            <a:r>
              <a:rPr lang="en-US" dirty="0"/>
              <a:t>  </a:t>
            </a:r>
          </a:p>
          <a:p>
            <a:endParaRPr lang="en-US" dirty="0"/>
          </a:p>
          <a:p>
            <a:r>
              <a:rPr lang="en-US" dirty="0"/>
              <a:t>Sophisticated Spy Tactics:</a:t>
            </a:r>
          </a:p>
          <a:p>
            <a:pPr marL="285750" indent="-171450">
              <a:buFont typeface="Arial"/>
              <a:buChar char="•"/>
            </a:pPr>
            <a:r>
              <a:rPr lang="en-US" sz="1600" dirty="0"/>
              <a:t>C&amp;C Channels</a:t>
            </a:r>
          </a:p>
          <a:p>
            <a:pPr marL="285750" indent="-171450">
              <a:buFont typeface="Arial"/>
              <a:buChar char="•"/>
            </a:pPr>
            <a:r>
              <a:rPr lang="en-US" sz="1600" dirty="0"/>
              <a:t>AES256</a:t>
            </a:r>
          </a:p>
          <a:p>
            <a:pPr marL="285750" indent="-171450">
              <a:buFont typeface="Arial"/>
              <a:buChar char="•"/>
            </a:pPr>
            <a:r>
              <a:rPr lang="en-US" sz="1600" dirty="0"/>
              <a:t>Anti-reversing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Final </a:t>
            </a:r>
            <a:r>
              <a:rPr lang="en-US" dirty="0" smtClean="0"/>
              <a:t>Tally – “</a:t>
            </a:r>
            <a:r>
              <a:rPr lang="en-US" dirty="0" err="1"/>
              <a:t>Ewok</a:t>
            </a:r>
            <a:r>
              <a:rPr lang="en-US" dirty="0"/>
              <a:t> Tower</a:t>
            </a:r>
            <a:r>
              <a:rPr lang="en-US" dirty="0" smtClean="0"/>
              <a:t>”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334000" y="2590800"/>
            <a:ext cx="3581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Frolics</a:t>
            </a:r>
            <a:endParaRPr lang="en-US" sz="1600" dirty="0"/>
          </a:p>
          <a:p>
            <a:pPr marL="284163" lvl="1" indent="-169863">
              <a:buFont typeface="Arial"/>
              <a:buChar char="•"/>
            </a:pPr>
            <a:r>
              <a:rPr lang="en-US" sz="1600" dirty="0"/>
              <a:t>FTP Exfiltration</a:t>
            </a:r>
            <a:r>
              <a:rPr lang="en-US" dirty="0"/>
              <a:t>  </a:t>
            </a:r>
          </a:p>
          <a:p>
            <a:endParaRPr lang="en-US" dirty="0"/>
          </a:p>
          <a:p>
            <a:r>
              <a:rPr lang="en-US" dirty="0"/>
              <a:t>Sophisticated Spy Tactics:</a:t>
            </a:r>
          </a:p>
          <a:p>
            <a:pPr marL="285750" indent="-171450">
              <a:buFont typeface="Arial"/>
              <a:buChar char="•"/>
            </a:pPr>
            <a:r>
              <a:rPr lang="en-US" sz="1600" dirty="0"/>
              <a:t>C&amp;C Channels</a:t>
            </a:r>
          </a:p>
          <a:p>
            <a:pPr marL="285750" indent="-171450">
              <a:buFont typeface="Arial"/>
              <a:buChar char="•"/>
            </a:pPr>
            <a:r>
              <a:rPr lang="en-US" sz="1600" dirty="0"/>
              <a:t>AES256</a:t>
            </a:r>
          </a:p>
          <a:p>
            <a:pPr marL="285750" indent="-171450">
              <a:buFont typeface="Arial"/>
              <a:buChar char="•"/>
            </a:pPr>
            <a:r>
              <a:rPr lang="en-US" sz="1600" dirty="0"/>
              <a:t>Anti-reversing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1752600"/>
            <a:ext cx="4407972" cy="42037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334000" y="2971800"/>
            <a:ext cx="4572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indent="0">
              <a:buNone/>
            </a:pPr>
            <a:r>
              <a:rPr lang="en-US" dirty="0"/>
              <a:t>Profit: </a:t>
            </a:r>
            <a:endParaRPr lang="en-US" dirty="0" smtClean="0"/>
          </a:p>
          <a:p>
            <a:pPr marL="285750" indent="-285750">
              <a:buFont typeface="Arial"/>
              <a:buChar char="•"/>
            </a:pPr>
            <a:r>
              <a:rPr lang="en-US" sz="1600" dirty="0" smtClean="0"/>
              <a:t>$</a:t>
            </a:r>
            <a:r>
              <a:rPr lang="en-US" sz="1600" dirty="0"/>
              <a:t>$ (difficult to quantify</a:t>
            </a:r>
            <a:r>
              <a:rPr lang="en-US" sz="1600" dirty="0" smtClean="0"/>
              <a:t>)</a:t>
            </a:r>
          </a:p>
          <a:p>
            <a:endParaRPr lang="en-US" sz="1600" dirty="0"/>
          </a:p>
          <a:p>
            <a:pPr marL="0" indent="0">
              <a:buNone/>
            </a:pPr>
            <a:r>
              <a:rPr lang="en-US" dirty="0"/>
              <a:t>Duration</a:t>
            </a:r>
            <a:r>
              <a:rPr lang="en-US" dirty="0" smtClean="0"/>
              <a:t>: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 smtClean="0"/>
              <a:t> </a:t>
            </a:r>
            <a:r>
              <a:rPr lang="en-US" sz="1600" dirty="0"/>
              <a:t>~1 month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438400" y="6248400"/>
            <a:ext cx="43433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lang="en-US" dirty="0"/>
              <a:t>"A few good tricks can go a long way"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21100" y="3505200"/>
            <a:ext cx="1612900" cy="5588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2600" y="4699000"/>
            <a:ext cx="1270000" cy="6350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05200" y="1447800"/>
            <a:ext cx="1409700" cy="73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6672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8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0" dur="8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08192E-6 1.49665E-6 L -4.08192E-6 0.16562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281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6" grpId="0"/>
      <p:bldP spid="3" grpId="0"/>
      <p:bldP spid="3" grpId="1"/>
      <p:bldP spid="7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Final Final </a:t>
            </a:r>
            <a:r>
              <a:rPr lang="en-US" dirty="0"/>
              <a:t>Tally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1200" y="1676400"/>
            <a:ext cx="4407972" cy="42037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19400" y="4495800"/>
            <a:ext cx="1397000" cy="635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0" y="1752600"/>
            <a:ext cx="1511300" cy="8255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92700" y="3429000"/>
            <a:ext cx="1612900" cy="5588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48000" y="1270000"/>
            <a:ext cx="1600200" cy="8636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54200" y="4622800"/>
            <a:ext cx="1270000" cy="635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00600" y="1295400"/>
            <a:ext cx="1409700" cy="73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3318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458200" cy="1143000"/>
          </a:xfrm>
        </p:spPr>
        <p:txBody>
          <a:bodyPr/>
          <a:lstStyle/>
          <a:p>
            <a:pPr algn="ctr"/>
            <a:r>
              <a:rPr lang="en-US" dirty="0" smtClean="0"/>
              <a:t>That’s It! Thanks!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1"/>
          </p:nvPr>
        </p:nvPicPr>
        <p:blipFill>
          <a:blip r:embed="rId2"/>
          <a:srcRect t="886" b="886"/>
          <a:stretch>
            <a:fillRect/>
          </a:stretch>
        </p:blipFill>
        <p:spPr>
          <a:xfrm>
            <a:off x="76200" y="1219200"/>
            <a:ext cx="8991600" cy="489945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300520" y="6096000"/>
            <a:ext cx="2820735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/>
              <a:t>http://</a:t>
            </a:r>
            <a:r>
              <a:rPr lang="en-US" sz="1100" dirty="0" err="1"/>
              <a:t>imgs.xkcd.com</a:t>
            </a:r>
            <a:r>
              <a:rPr lang="en-US" sz="1100" dirty="0"/>
              <a:t>/comics/</a:t>
            </a:r>
            <a:r>
              <a:rPr lang="en-US" sz="1100" dirty="0" err="1"/>
              <a:t>network.png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10138306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Housekeeping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 smtClean="0"/>
              <a:t>When we say ‘targeted’, what we mean is…</a:t>
            </a:r>
          </a:p>
          <a:p>
            <a:r>
              <a:rPr lang="en-US" dirty="0" err="1" smtClean="0"/>
              <a:t>Anonymize</a:t>
            </a:r>
            <a:r>
              <a:rPr lang="en-US" dirty="0" smtClean="0"/>
              <a:t> all the things</a:t>
            </a:r>
          </a:p>
          <a:p>
            <a:r>
              <a:rPr lang="en-US" dirty="0" smtClean="0"/>
              <a:t>Change minor details as in some cases these are ongoing investigations</a:t>
            </a:r>
          </a:p>
          <a:p>
            <a:r>
              <a:rPr lang="en-US" dirty="0" smtClean="0"/>
              <a:t>Spy vs. Baby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76258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Study – “Sandy Squirrel”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marL="0" indent="0">
              <a:lnSpc>
                <a:spcPct val="120000"/>
              </a:lnSpc>
              <a:buNone/>
            </a:pPr>
            <a:r>
              <a:rPr lang="en-US" b="1" dirty="0" smtClean="0"/>
              <a:t>Target</a:t>
            </a:r>
            <a:r>
              <a:rPr lang="en-US" b="1" dirty="0"/>
              <a:t>: </a:t>
            </a:r>
            <a:r>
              <a:rPr lang="en-US" dirty="0"/>
              <a:t>Point of Sale Systems (Card Data</a:t>
            </a:r>
            <a:r>
              <a:rPr lang="en-US" dirty="0" smtClean="0"/>
              <a:t>)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b="1" dirty="0"/>
              <a:t>Method of Compromise: </a:t>
            </a:r>
            <a:r>
              <a:rPr lang="en-US" dirty="0"/>
              <a:t>Remote Access Software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2400" b="1" dirty="0"/>
              <a:t>Malware Characteristics</a:t>
            </a:r>
            <a:r>
              <a:rPr lang="en-US" sz="2400" dirty="0" smtClean="0"/>
              <a:t>:</a:t>
            </a:r>
          </a:p>
          <a:p>
            <a:r>
              <a:rPr lang="en-US" sz="2400" dirty="0"/>
              <a:t>Multiple types of malware targeting card data</a:t>
            </a:r>
          </a:p>
          <a:p>
            <a:r>
              <a:rPr lang="en-US" sz="2400" dirty="0"/>
              <a:t>No obfuscation, anti-reversing, or hiding techniques used</a:t>
            </a:r>
          </a:p>
          <a:p>
            <a:r>
              <a:rPr lang="en-US" sz="2400" dirty="0"/>
              <a:t>Limited exfiltration capabilities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78772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Victim Machine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2500" y="3422650"/>
            <a:ext cx="2159000" cy="20193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93800" y="5813425"/>
            <a:ext cx="6743700" cy="2794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3675" y="3600450"/>
            <a:ext cx="2438400" cy="1244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08625" y="3600450"/>
            <a:ext cx="2159000" cy="12446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08625" y="1936750"/>
            <a:ext cx="2159000" cy="16891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63675" y="1936750"/>
            <a:ext cx="2438400" cy="16637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733800" y="1651000"/>
            <a:ext cx="1663700" cy="17780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952750" y="2682875"/>
            <a:ext cx="876300" cy="72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48727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549296" y="1397000"/>
            <a:ext cx="2772227" cy="4747381"/>
          </a:xfrm>
          <a:prstGeom prst="rect">
            <a:avLst/>
          </a:prstGeom>
          <a:solidFill>
            <a:srgbClr val="0B5596"/>
          </a:solidFill>
          <a:ln w="38100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927049" y="1397000"/>
            <a:ext cx="2622248" cy="4747381"/>
          </a:xfrm>
          <a:prstGeom prst="rect">
            <a:avLst/>
          </a:prstGeom>
          <a:solidFill>
            <a:srgbClr val="0B5596"/>
          </a:solidFill>
          <a:ln w="38100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04801" y="1397000"/>
            <a:ext cx="2622248" cy="4747381"/>
          </a:xfrm>
          <a:prstGeom prst="rect">
            <a:avLst/>
          </a:prstGeom>
          <a:solidFill>
            <a:srgbClr val="0B5596"/>
          </a:solidFill>
          <a:ln w="38100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Memory Scrapers</a:t>
            </a:r>
            <a:endParaRPr lang="en-US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021576758"/>
              </p:ext>
            </p:extLst>
          </p:nvPr>
        </p:nvGraphicFramePr>
        <p:xfrm>
          <a:off x="304800" y="1397000"/>
          <a:ext cx="8458200" cy="9371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03981" y="3797300"/>
            <a:ext cx="800100" cy="736600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1560286" y="2697239"/>
            <a:ext cx="1257904" cy="580571"/>
          </a:xfrm>
          <a:prstGeom prst="roundRect">
            <a:avLst/>
          </a:prstGeom>
          <a:ln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600" dirty="0" smtClean="0">
                <a:latin typeface="ProFontX"/>
                <a:cs typeface="ProFontX"/>
              </a:rPr>
              <a:t>110001011110111011000111110001100011111100010111010001001110011001001101101001000110011001100000111100111000001011111101</a:t>
            </a:r>
            <a:endParaRPr lang="en-US" sz="600" dirty="0">
              <a:latin typeface="ProFontX"/>
              <a:cs typeface="ProFontX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555448" y="3445531"/>
            <a:ext cx="1257904" cy="580571"/>
          </a:xfrm>
          <a:prstGeom prst="roundRect">
            <a:avLst/>
          </a:prstGeom>
          <a:ln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600" dirty="0" smtClean="0">
                <a:latin typeface="ProFontX"/>
                <a:cs typeface="ProFontX"/>
              </a:rPr>
              <a:t>110001011110111011000111110001100011111100010111010001001110011001001101101001000110011001100000111100111000001011111101</a:t>
            </a:r>
            <a:endParaRPr lang="en-US" sz="600" dirty="0">
              <a:latin typeface="ProFontX"/>
              <a:cs typeface="ProFontX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1519162" y="4193823"/>
            <a:ext cx="1257904" cy="580571"/>
          </a:xfrm>
          <a:prstGeom prst="roundRect">
            <a:avLst/>
          </a:prstGeom>
          <a:ln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600" dirty="0" smtClean="0">
                <a:latin typeface="ProFontX"/>
                <a:cs typeface="ProFontX"/>
              </a:rPr>
              <a:t>110001011110111011000111110001100011111100010111010001001110011001001101101001000110011001100000111100111000001011111101</a:t>
            </a:r>
            <a:endParaRPr lang="en-US" sz="600" dirty="0">
              <a:latin typeface="ProFontX"/>
              <a:cs typeface="ProFontX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1502229" y="4942115"/>
            <a:ext cx="1257904" cy="580571"/>
          </a:xfrm>
          <a:prstGeom prst="roundRect">
            <a:avLst/>
          </a:prstGeom>
          <a:ln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600" dirty="0" smtClean="0">
                <a:latin typeface="ProFontX"/>
                <a:cs typeface="ProFontX"/>
              </a:rPr>
              <a:t>110001011110111011000111110001100011111100010111010001001110011001001101101001000110011001100000111100111000001011111101</a:t>
            </a:r>
            <a:endParaRPr lang="en-US" sz="600" dirty="0">
              <a:latin typeface="ProFontX"/>
              <a:cs typeface="ProFontX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843314" y="4287258"/>
            <a:ext cx="609600" cy="393700"/>
          </a:xfrm>
          <a:prstGeom prst="rect">
            <a:avLst/>
          </a:prstGeom>
        </p:spPr>
      </p:pic>
      <p:sp>
        <p:nvSpPr>
          <p:cNvPr id="14" name="&quot;No&quot; Symbol 13"/>
          <p:cNvSpPr/>
          <p:nvPr/>
        </p:nvSpPr>
        <p:spPr>
          <a:xfrm>
            <a:off x="1843718" y="2697239"/>
            <a:ext cx="609196" cy="609196"/>
          </a:xfrm>
          <a:prstGeom prst="noSmoking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&quot;No&quot; Symbol 14"/>
          <p:cNvSpPr/>
          <p:nvPr/>
        </p:nvSpPr>
        <p:spPr>
          <a:xfrm>
            <a:off x="1843314" y="3416906"/>
            <a:ext cx="609196" cy="609196"/>
          </a:xfrm>
          <a:prstGeom prst="noSmoking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&quot;No&quot; Symbol 15"/>
          <p:cNvSpPr/>
          <p:nvPr/>
        </p:nvSpPr>
        <p:spPr>
          <a:xfrm>
            <a:off x="1843314" y="4913490"/>
            <a:ext cx="609196" cy="609196"/>
          </a:xfrm>
          <a:prstGeom prst="noSmoking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21" name="Curved Connector 20"/>
          <p:cNvCxnSpPr/>
          <p:nvPr/>
        </p:nvCxnSpPr>
        <p:spPr>
          <a:xfrm>
            <a:off x="4209143" y="3090233"/>
            <a:ext cx="1959428" cy="1103590"/>
          </a:xfrm>
          <a:prstGeom prst="curvedConnector3">
            <a:avLst>
              <a:gd name="adj1" fmla="val -17284"/>
            </a:avLst>
          </a:prstGeom>
          <a:ln w="76200" cmpd="sng">
            <a:solidFill>
              <a:srgbClr val="FFFF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Rounded Rectangle 17"/>
          <p:cNvSpPr/>
          <p:nvPr/>
        </p:nvSpPr>
        <p:spPr>
          <a:xfrm>
            <a:off x="3604381" y="3538967"/>
            <a:ext cx="1257904" cy="580571"/>
          </a:xfrm>
          <a:prstGeom prst="roundRect">
            <a:avLst/>
          </a:prstGeom>
          <a:ln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600" dirty="0" smtClean="0">
                <a:latin typeface="ProFontX"/>
                <a:cs typeface="ProFontX"/>
              </a:rPr>
              <a:t>110001011110111011000111110001100011111100010111010001001110011001001101101001000110011001100000111100111000001011111101</a:t>
            </a:r>
            <a:endParaRPr lang="en-US" sz="600" dirty="0">
              <a:latin typeface="ProFontX"/>
              <a:cs typeface="ProFontX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928533" y="3632402"/>
            <a:ext cx="609600" cy="393700"/>
          </a:xfrm>
          <a:prstGeom prst="rect">
            <a:avLst/>
          </a:prstGeom>
        </p:spPr>
      </p:pic>
      <p:pic>
        <p:nvPicPr>
          <p:cNvPr id="17" name="Picture 16" descr="Alarm clock.pn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8533" y="2593219"/>
            <a:ext cx="609600" cy="609600"/>
          </a:xfrm>
          <a:prstGeom prst="rect">
            <a:avLst/>
          </a:prstGeom>
        </p:spPr>
      </p:pic>
      <p:sp>
        <p:nvSpPr>
          <p:cNvPr id="28" name="Folded Corner 27"/>
          <p:cNvSpPr/>
          <p:nvPr/>
        </p:nvSpPr>
        <p:spPr>
          <a:xfrm>
            <a:off x="6313714" y="3314801"/>
            <a:ext cx="1185334" cy="1530552"/>
          </a:xfrm>
          <a:prstGeom prst="foldedCorner">
            <a:avLst>
              <a:gd name="adj" fmla="val 25851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928533" y="3637743"/>
            <a:ext cx="660400" cy="419100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928533" y="3637743"/>
            <a:ext cx="660400" cy="419100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928533" y="3641068"/>
            <a:ext cx="660400" cy="419100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403219" y="3416906"/>
            <a:ext cx="609600" cy="393700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502398" y="3624035"/>
            <a:ext cx="660400" cy="419100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589483" y="3847293"/>
            <a:ext cx="660400" cy="419100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682619" y="4043135"/>
            <a:ext cx="6604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55782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000"/>
                            </p:stCondLst>
                            <p:childTnLst>
                              <p:par>
                                <p:cTn id="5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500"/>
                            </p:stCondLst>
                            <p:childTnLst>
                              <p:par>
                                <p:cTn id="61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0"/>
                            </p:stCondLst>
                            <p:childTnLst>
                              <p:par>
                                <p:cTn id="64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6000"/>
                            </p:stCondLst>
                            <p:childTnLst>
                              <p:par>
                                <p:cTn id="7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6500"/>
                            </p:stCondLst>
                            <p:childTnLst>
                              <p:par>
                                <p:cTn id="8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6500"/>
                            </p:stCondLst>
                            <p:childTnLst>
                              <p:par>
                                <p:cTn id="8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7500"/>
                            </p:stCondLst>
                            <p:childTnLst>
                              <p:par>
                                <p:cTn id="9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8000"/>
                            </p:stCondLst>
                            <p:childTnLst>
                              <p:par>
                                <p:cTn id="10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9000"/>
                            </p:stCondLst>
                            <p:childTnLst>
                              <p:par>
                                <p:cTn id="1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4" grpId="0" animBg="1"/>
      <p:bldP spid="15" grpId="0" animBg="1"/>
      <p:bldP spid="16" grpId="0" animBg="1"/>
      <p:bldP spid="18" grpId="0" animBg="1"/>
      <p:bldP spid="2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Memory Scrapers Work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3066678885"/>
              </p:ext>
            </p:extLst>
          </p:nvPr>
        </p:nvGraphicFramePr>
        <p:xfrm>
          <a:off x="291971" y="1496725"/>
          <a:ext cx="84582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2694387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44A2B36-D82B-AB48-B0DE-9CB70DD11C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BC56625-A8C0-CD46-B35C-8AA3C4CC9C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FE005D7-A2D8-8F47-BC9B-008D234086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AAA4124-6812-1D4E-BD68-C267249ADF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9032660-9594-CF48-8D4D-0584573271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9069EB4-04F0-C244-B8A4-A0263ACB92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2A6EAEE-92D5-2B43-A1DF-5C3AEFEC7B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9C66F53-0BE3-D941-B61F-78F747F2C7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9842894-37CA-C349-926B-991BF47A2B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 uiExpand="1">
        <p:bldSub>
          <a:bldDgm bld="one"/>
        </p:bldSub>
      </p:bldGraphic>
    </p:bldLst>
  </p:timing>
</p:sld>
</file>

<file path=ppt/theme/theme1.xml><?xml version="1.0" encoding="utf-8"?>
<a:theme xmlns:a="http://schemas.openxmlformats.org/drawingml/2006/main" name="Master">
  <a:themeElements>
    <a:clrScheme name="Trustwave 2010">
      <a:dk1>
        <a:sysClr val="windowText" lastClr="000000"/>
      </a:dk1>
      <a:lt1>
        <a:sysClr val="window" lastClr="FFFFFF"/>
      </a:lt1>
      <a:dk2>
        <a:srgbClr val="A5A5A5"/>
      </a:dk2>
      <a:lt2>
        <a:srgbClr val="D8D8D8"/>
      </a:lt2>
      <a:accent1>
        <a:srgbClr val="005596"/>
      </a:accent1>
      <a:accent2>
        <a:srgbClr val="A5A5A5"/>
      </a:accent2>
      <a:accent3>
        <a:srgbClr val="008852"/>
      </a:accent3>
      <a:accent4>
        <a:srgbClr val="FF9900"/>
      </a:accent4>
      <a:accent5>
        <a:srgbClr val="FF0000"/>
      </a:accent5>
      <a:accent6>
        <a:srgbClr val="009999"/>
      </a:accent6>
      <a:hlink>
        <a:srgbClr val="0000FF"/>
      </a:hlink>
      <a:folHlink>
        <a:srgbClr val="800080"/>
      </a:folHlink>
    </a:clrScheme>
    <a:fontScheme name="Office 2">
      <a:majorFont>
        <a:latin typeface="Tahom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ahom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>
            <a:latin typeface="+mj-l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Trustwave_2011_template</Template>
  <TotalTime>29210</TotalTime>
  <Words>2559</Words>
  <Application>Microsoft Macintosh PowerPoint</Application>
  <PresentationFormat>On-screen Show (4:3)</PresentationFormat>
  <Paragraphs>505</Paragraphs>
  <Slides>43</Slides>
  <Notes>41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4" baseType="lpstr">
      <vt:lpstr>Master</vt:lpstr>
      <vt:lpstr>Targeted Malware  Sophisticated Criminals or Babytown Frolics?</vt:lpstr>
      <vt:lpstr>Who We Are</vt:lpstr>
      <vt:lpstr>What Do We Do</vt:lpstr>
      <vt:lpstr>What Do We See</vt:lpstr>
      <vt:lpstr>Housekeeping</vt:lpstr>
      <vt:lpstr>Case Study – “Sandy Squirrel”</vt:lpstr>
      <vt:lpstr>Victim Machine</vt:lpstr>
      <vt:lpstr>Memory Scrapers</vt:lpstr>
      <vt:lpstr>How Memory Scrapers Work</vt:lpstr>
      <vt:lpstr>Enumerating the Processes</vt:lpstr>
      <vt:lpstr>IrRegular Expressions</vt:lpstr>
      <vt:lpstr>Step 2 – IrRegular Expressions</vt:lpstr>
      <vt:lpstr>Step 2 – IrRegular Expressions</vt:lpstr>
      <vt:lpstr>Step 2 – IrRegular Expressions</vt:lpstr>
      <vt:lpstr>Step 3 - Exfiltration</vt:lpstr>
      <vt:lpstr>Commercial Products Used</vt:lpstr>
      <vt:lpstr>Final Tally – “Sandy Squirrel”</vt:lpstr>
      <vt:lpstr>Case Study – “Secret Shenanigans”</vt:lpstr>
      <vt:lpstr>User Mode vs. Kernel Mode</vt:lpstr>
      <vt:lpstr>Running user-mode code from Ring0</vt:lpstr>
      <vt:lpstr>APC Injection from Kernel Mode</vt:lpstr>
      <vt:lpstr>Rootkit Injector Source</vt:lpstr>
      <vt:lpstr>Rootkit Injector Modifications</vt:lpstr>
      <vt:lpstr>String Obfuscation</vt:lpstr>
      <vt:lpstr>Blowfish Encryption</vt:lpstr>
      <vt:lpstr>Exfiltration</vt:lpstr>
      <vt:lpstr>Final Tally – “Secret Shenanigans”</vt:lpstr>
      <vt:lpstr>Case Study – “Pirate Piñata”</vt:lpstr>
      <vt:lpstr>AutoIt</vt:lpstr>
      <vt:lpstr>AutoIt – How to Decompile/Deobfuscate</vt:lpstr>
      <vt:lpstr>AutoIt – Decompiled Output</vt:lpstr>
      <vt:lpstr>Sr.exe &amp; Searcher.dll</vt:lpstr>
      <vt:lpstr>Exfiltration</vt:lpstr>
      <vt:lpstr>Final Tally – “Pirate Piñata”</vt:lpstr>
      <vt:lpstr>Case Study – “Ewok Tower”</vt:lpstr>
      <vt:lpstr>Anti-Reversing</vt:lpstr>
      <vt:lpstr>Anti-Reversing</vt:lpstr>
      <vt:lpstr>Command and Control (C&amp;C)</vt:lpstr>
      <vt:lpstr>Other C&amp;C Verbs</vt:lpstr>
      <vt:lpstr>Exfiltration</vt:lpstr>
      <vt:lpstr>Final Tally – “Ewok Tower”</vt:lpstr>
      <vt:lpstr>Final Final Tally</vt:lpstr>
      <vt:lpstr>That’s It! Thanks!</vt:lpstr>
    </vt:vector>
  </TitlesOfParts>
  <Company>Trustwave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Trustwave Overview</dc:title>
  <dc:creator>manun</dc:creator>
  <cp:lastModifiedBy>Josh Grunzweig</cp:lastModifiedBy>
  <cp:revision>354</cp:revision>
  <dcterms:created xsi:type="dcterms:W3CDTF">2011-08-12T16:25:25Z</dcterms:created>
  <dcterms:modified xsi:type="dcterms:W3CDTF">2012-09-14T19:34:40Z</dcterms:modified>
</cp:coreProperties>
</file>